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59" r:id="rId2"/>
    <p:sldId id="258" r:id="rId3"/>
  </p:sldIdLst>
  <p:sldSz cx="7200900" cy="10440988"/>
  <p:notesSz cx="6735763" cy="9866313"/>
  <p:defaultTextStyle>
    <a:defPPr>
      <a:defRPr lang="ja-JP"/>
    </a:defPPr>
    <a:lvl1pPr marL="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2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50021"/>
    <a:srgbClr val="FF99FF"/>
    <a:srgbClr val="FFFFCC"/>
    <a:srgbClr val="66FFFF"/>
    <a:srgbClr val="FFCCFF"/>
    <a:srgbClr val="0099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86408" autoAdjust="0"/>
  </p:normalViewPr>
  <p:slideViewPr>
    <p:cSldViewPr>
      <p:cViewPr varScale="1">
        <p:scale>
          <a:sx n="75" d="100"/>
          <a:sy n="75" d="100"/>
        </p:scale>
        <p:origin x="2442" y="84"/>
      </p:cViewPr>
      <p:guideLst>
        <p:guide orient="horz" pos="3289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868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3CF3828E-EC5D-40C2-9A8E-D37B629D030F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92325" y="739775"/>
            <a:ext cx="2551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62" y="4686223"/>
            <a:ext cx="5389240" cy="4440077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626" y="9370868"/>
            <a:ext cx="2919565" cy="493867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E54DD1E9-8899-4FEF-B0DC-BA8993C7BC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03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057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41157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61735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682313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02891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23470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44048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364626" algn="l" defTabSz="841157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92325" y="739775"/>
            <a:ext cx="2551113" cy="37004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DD1E9-8899-4FEF-B0DC-BA8993C7BC9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9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68" y="3243482"/>
            <a:ext cx="6120765" cy="223804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916560"/>
            <a:ext cx="5040630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31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94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764" y="635644"/>
            <a:ext cx="1275159" cy="1356361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83786" y="635644"/>
            <a:ext cx="3707963" cy="1356361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50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93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1" y="6709302"/>
            <a:ext cx="6120765" cy="207369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1" y="4425345"/>
            <a:ext cx="6120765" cy="228396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83791" y="3709935"/>
            <a:ext cx="2491561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895362" y="3709935"/>
            <a:ext cx="2491562" cy="1048932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30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37139"/>
            <a:ext cx="318164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5" y="3311147"/>
            <a:ext cx="318164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7" y="2337139"/>
            <a:ext cx="3182898" cy="974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7" y="3311147"/>
            <a:ext cx="3182898" cy="60156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63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96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93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6" y="415706"/>
            <a:ext cx="2369046" cy="1769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4" y="415708"/>
            <a:ext cx="4025503" cy="8911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6" y="2184882"/>
            <a:ext cx="2369046" cy="71419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6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308692"/>
            <a:ext cx="4320540" cy="8628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32923"/>
            <a:ext cx="4320540" cy="62645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171524"/>
            <a:ext cx="4320540" cy="12253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4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8123"/>
            <a:ext cx="6480810" cy="1740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436239"/>
            <a:ext cx="6480810" cy="6890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2023/11/30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08" y="9677251"/>
            <a:ext cx="2280285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677251"/>
            <a:ext cx="1680210" cy="5558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12" Type="http://schemas.openxmlformats.org/officeDocument/2006/relationships/image" Target="../media/image16.jpeg"/><Relationship Id="rId17" Type="http://schemas.openxmlformats.org/officeDocument/2006/relationships/image" Target="../media/image21.jpg"/><Relationship Id="rId2" Type="http://schemas.openxmlformats.org/officeDocument/2006/relationships/hyperlink" Target="http://honami-f.com/" TargetMode="Externa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11" Type="http://schemas.openxmlformats.org/officeDocument/2006/relationships/image" Target="../media/image15.jpeg"/><Relationship Id="rId5" Type="http://schemas.openxmlformats.org/officeDocument/2006/relationships/image" Target="../media/image9.gif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jpe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5469822" y="294989"/>
            <a:ext cx="1293309" cy="1190090"/>
            <a:chOff x="5373216" y="276999"/>
            <a:chExt cx="1231723" cy="1042256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5373216" y="455131"/>
              <a:ext cx="1224136" cy="215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000" dirty="0">
                  <a:solidFill>
                    <a:srgbClr val="FF0000"/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rPr>
                <a:t>Health letter</a:t>
              </a:r>
              <a:endParaRPr lang="ja-JP" altLang="en-US" sz="1000" dirty="0">
                <a:solidFill>
                  <a:srgbClr val="FF0000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endParaRPr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5556665" y="971600"/>
              <a:ext cx="872411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グループ化 11"/>
            <p:cNvGrpSpPr/>
            <p:nvPr/>
          </p:nvGrpSpPr>
          <p:grpSpPr>
            <a:xfrm>
              <a:off x="5373216" y="276999"/>
              <a:ext cx="1231723" cy="1042256"/>
              <a:chOff x="5373216" y="276999"/>
              <a:chExt cx="1231723" cy="1042256"/>
            </a:xfrm>
          </p:grpSpPr>
          <p:sp>
            <p:nvSpPr>
              <p:cNvPr id="13" name="円/楕円 12"/>
              <p:cNvSpPr/>
              <p:nvPr/>
            </p:nvSpPr>
            <p:spPr>
              <a:xfrm>
                <a:off x="5445224" y="276999"/>
                <a:ext cx="1080120" cy="1042256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5517232" y="349007"/>
                <a:ext cx="936104" cy="91062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5380803" y="520388"/>
                <a:ext cx="1224136" cy="431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Vol.</a:t>
                </a:r>
                <a:r>
                  <a:rPr lang="en-US" altLang="ja-JP" sz="2600" dirty="0">
                    <a:solidFill>
                      <a:schemeClr val="accent6">
                        <a:lumMod val="75000"/>
                      </a:schemeClr>
                    </a:solidFill>
                  </a:rPr>
                  <a:t>64</a:t>
                </a:r>
                <a:endParaRPr lang="ja-JP" altLang="en-US" sz="2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5373216" y="930548"/>
                <a:ext cx="1224136" cy="215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000" dirty="0">
                    <a:solidFill>
                      <a:schemeClr val="accent6">
                        <a:lumMod val="75000"/>
                      </a:schemeClr>
                    </a:solidFill>
                    <a:latin typeface="ＭＳ Ｐ明朝" panose="02020600040205080304" pitchFamily="18" charset="-128"/>
                    <a:ea typeface="ＭＳ Ｐ明朝" panose="02020600040205080304" pitchFamily="18" charset="-128"/>
                  </a:rPr>
                  <a:t>Take Free</a:t>
                </a:r>
                <a:endParaRPr lang="ja-JP" altLang="en-US" sz="1000" dirty="0">
                  <a:solidFill>
                    <a:schemeClr val="accent6">
                      <a:lumMod val="75000"/>
                    </a:schemeClr>
                  </a:solidFill>
                  <a:latin typeface="ＭＳ Ｐ明朝" panose="02020600040205080304" pitchFamily="18" charset="-128"/>
                  <a:ea typeface="ＭＳ Ｐ明朝" panose="02020600040205080304" pitchFamily="18" charset="-128"/>
                </a:endParaRPr>
              </a:p>
            </p:txBody>
          </p:sp>
        </p:grpSp>
      </p:grpSp>
      <p:sp>
        <p:nvSpPr>
          <p:cNvPr id="17" name="テキスト ボックス 16"/>
          <p:cNvSpPr txBox="1"/>
          <p:nvPr/>
        </p:nvSpPr>
        <p:spPr>
          <a:xfrm>
            <a:off x="150516" y="225998"/>
            <a:ext cx="5278184" cy="1223711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7400" b="1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ほなみ通信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0090" y="7941451"/>
            <a:ext cx="65527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360090" y="9512376"/>
            <a:ext cx="6539201" cy="6766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北斗会　水彩画展　</a:t>
            </a:r>
            <a:r>
              <a:rPr lang="en-US" altLang="ja-JP" sz="32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10/18</a:t>
            </a:r>
            <a:r>
              <a:rPr lang="ja-JP" altLang="en-US" sz="32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～</a:t>
            </a:r>
            <a:r>
              <a:rPr lang="en-US" altLang="ja-JP" sz="3200" dirty="0" smtClean="0">
                <a:solidFill>
                  <a:schemeClr val="tx1"/>
                </a:solidFill>
                <a:latin typeface="HGP行書体" panose="03000600000000000000" pitchFamily="66" charset="-128"/>
                <a:ea typeface="HGP行書体" panose="03000600000000000000" pitchFamily="66" charset="-128"/>
              </a:rPr>
              <a:t>10/30</a:t>
            </a:r>
            <a:endParaRPr kumimoji="1" lang="ja-JP" altLang="en-US" sz="3200" dirty="0">
              <a:solidFill>
                <a:schemeClr val="tx1"/>
              </a:solidFill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0" y="1455475"/>
            <a:ext cx="3603259" cy="27024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" y="4240982"/>
            <a:ext cx="3593337" cy="250230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" y="6846903"/>
            <a:ext cx="3590959" cy="255068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05" y="1588435"/>
            <a:ext cx="3253966" cy="255176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05" y="4297356"/>
            <a:ext cx="3261238" cy="244592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63" y="6882181"/>
            <a:ext cx="3265424" cy="244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15371"/>
            <a:ext cx="302433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en-US" altLang="ja-JP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202</a:t>
            </a:r>
            <a:r>
              <a:rPr lang="ja-JP" altLang="en-US" sz="1800" b="1" dirty="0" smtClean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３年</a:t>
            </a:r>
            <a:endParaRPr lang="ja-JP" altLang="en-US" sz="1800" b="1" dirty="0">
              <a:solidFill>
                <a:schemeClr val="accent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423" y="369419"/>
            <a:ext cx="4763329" cy="485047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2600" dirty="0">
                <a:solidFill>
                  <a:schemeClr val="accent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講座・イベントカレンダー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661" y="1660149"/>
            <a:ext cx="2864317" cy="49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r>
              <a:rPr lang="ja-JP" altLang="en-US" sz="2000" dirty="0" smtClean="0">
                <a:solidFill>
                  <a:schemeClr val="tx1"/>
                </a:solidFill>
              </a:rPr>
              <a:t>講座・イベント一覧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64146" y="1156011"/>
            <a:ext cx="440706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800" b="1" dirty="0">
                <a:solidFill>
                  <a:schemeClr val="bg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6892" y="863624"/>
            <a:ext cx="739262" cy="756470"/>
          </a:xfrm>
          <a:prstGeom prst="rect">
            <a:avLst/>
          </a:prstGeom>
          <a:noFill/>
        </p:spPr>
        <p:txBody>
          <a:bodyPr vert="eaVert" wrap="square" lIns="84116" tIns="42058" rIns="84116" bIns="42058" rtlCol="0">
            <a:spAutoFit/>
          </a:bodyPr>
          <a:lstStyle/>
          <a:p>
            <a:r>
              <a:rPr lang="ja-JP" altLang="en-US" sz="3700" b="1" dirty="0" smtClean="0">
                <a:solidFill>
                  <a:schemeClr val="bg1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lang="ja-JP" altLang="en-US" sz="3700" b="1" dirty="0">
              <a:solidFill>
                <a:schemeClr val="bg1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5" y="9084916"/>
            <a:ext cx="4287439" cy="1162155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1000" dirty="0">
                <a:latin typeface="+mn-ea"/>
              </a:rPr>
              <a:t>［所 　在　 地］〒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820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－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0081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　飯塚市枝国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402-100</a:t>
            </a:r>
          </a:p>
          <a:p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［電 話 番 号］</a:t>
            </a:r>
            <a:r>
              <a:rPr lang="en-US" altLang="ja-JP" sz="1000" dirty="0">
                <a:solidFill>
                  <a:srgbClr val="333333"/>
                </a:solidFill>
                <a:latin typeface="+mn-ea"/>
              </a:rPr>
              <a:t>0948-21-6330</a:t>
            </a:r>
            <a:r>
              <a:rPr lang="ja-JP" altLang="en-US" sz="1000" dirty="0">
                <a:solidFill>
                  <a:srgbClr val="333333"/>
                </a:solidFill>
                <a:latin typeface="+mn-ea"/>
              </a:rPr>
              <a:t>（代表）</a:t>
            </a:r>
            <a:endParaRPr lang="en-US" altLang="ja-JP" sz="1000" dirty="0">
              <a:solidFill>
                <a:srgbClr val="333333"/>
              </a:solidFill>
              <a:latin typeface="+mn-ea"/>
            </a:endParaRPr>
          </a:p>
          <a:p>
            <a:r>
              <a:rPr lang="ja-JP" altLang="en-US" sz="1000" dirty="0">
                <a:latin typeface="+mn-ea"/>
              </a:rPr>
              <a:t>［　Ｆ　Ａ　Ｘ   ］</a:t>
            </a:r>
            <a:r>
              <a:rPr lang="en-US" altLang="ja-JP" sz="1000" dirty="0">
                <a:latin typeface="+mn-ea"/>
              </a:rPr>
              <a:t>0948-21-6332</a:t>
            </a:r>
          </a:p>
          <a:p>
            <a:r>
              <a:rPr lang="ja-JP" altLang="en-US" sz="1000" dirty="0">
                <a:latin typeface="+mn-ea"/>
              </a:rPr>
              <a:t>［  Ｅ メール  ］</a:t>
            </a:r>
            <a:r>
              <a:rPr lang="en-US" altLang="ja-JP" sz="1000" dirty="0">
                <a:latin typeface="+mn-ea"/>
              </a:rPr>
              <a:t>iizuka@honami-f.com</a:t>
            </a:r>
          </a:p>
          <a:p>
            <a:r>
              <a:rPr lang="ja-JP" altLang="en-US" sz="1000" dirty="0">
                <a:latin typeface="+mn-ea"/>
              </a:rPr>
              <a:t>［ﾎｰﾑ・ﾍﾟｰｼﾞ］</a:t>
            </a:r>
            <a:r>
              <a:rPr lang="en-US" altLang="ja-JP" sz="1000" dirty="0">
                <a:latin typeface="+mn-ea"/>
                <a:hlinkClick r:id="rId2"/>
              </a:rPr>
              <a:t>http://</a:t>
            </a:r>
            <a:r>
              <a:rPr lang="en-US" altLang="ja-JP" sz="1000" dirty="0" smtClean="0">
                <a:latin typeface="+mn-ea"/>
                <a:hlinkClick r:id="rId2"/>
              </a:rPr>
              <a:t>honami-f.com</a:t>
            </a:r>
            <a:endParaRPr lang="en-US" altLang="ja-JP" sz="1000" dirty="0" smtClean="0">
              <a:latin typeface="+mn-ea"/>
            </a:endParaRPr>
          </a:p>
          <a:p>
            <a:endParaRPr lang="en-US" altLang="ja-JP" sz="1000" dirty="0">
              <a:latin typeface="+mn-ea"/>
            </a:endParaRPr>
          </a:p>
          <a:p>
            <a:r>
              <a:rPr lang="ja-JP" altLang="en-US" sz="1000" dirty="0" smtClean="0">
                <a:latin typeface="+mn-ea"/>
              </a:rPr>
              <a:t>　　指定管理者　㈱トキワビル商会</a:t>
            </a:r>
            <a:endParaRPr lang="ja-JP" altLang="en-US" sz="1000" dirty="0">
              <a:latin typeface="+mn-ea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12" y="8254083"/>
            <a:ext cx="4802391" cy="748610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25" y="8180478"/>
            <a:ext cx="1941489" cy="21113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8" name="テキスト ボックス 47"/>
          <p:cNvSpPr txBox="1"/>
          <p:nvPr/>
        </p:nvSpPr>
        <p:spPr>
          <a:xfrm>
            <a:off x="2254275" y="9395632"/>
            <a:ext cx="2796841" cy="70049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800" dirty="0">
                <a:latin typeface="+mn-ea"/>
              </a:rPr>
              <a:t>利用時間</a:t>
            </a:r>
            <a:r>
              <a:rPr lang="en-US" altLang="ja-JP" sz="800" dirty="0">
                <a:latin typeface="+mn-ea"/>
              </a:rPr>
              <a:t>/</a:t>
            </a:r>
          </a:p>
          <a:p>
            <a:r>
              <a:rPr lang="ja-JP" altLang="en-US" sz="800" dirty="0">
                <a:latin typeface="+mn-ea"/>
              </a:rPr>
              <a:t>トレーニングルーム　    午前９時～午後</a:t>
            </a:r>
            <a:r>
              <a:rPr lang="ja-JP" altLang="en-US" sz="800" dirty="0" smtClean="0">
                <a:latin typeface="+mn-ea"/>
              </a:rPr>
              <a:t>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浴室　　　　　　　　         午前１０時～午後９時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大広間・生涯学習室 ・</a:t>
            </a:r>
            <a:endParaRPr lang="en-US" altLang="ja-JP" sz="800" dirty="0">
              <a:latin typeface="+mn-ea"/>
            </a:endParaRPr>
          </a:p>
          <a:p>
            <a:r>
              <a:rPr lang="ja-JP" altLang="en-US" sz="800" dirty="0">
                <a:latin typeface="+mn-ea"/>
              </a:rPr>
              <a:t>研修室・多目的ホール　午前９時～午後</a:t>
            </a:r>
            <a:r>
              <a:rPr lang="en-US" altLang="ja-JP" sz="800" dirty="0">
                <a:latin typeface="+mn-ea"/>
              </a:rPr>
              <a:t>10</a:t>
            </a:r>
            <a:r>
              <a:rPr lang="ja-JP" altLang="en-US" sz="800" dirty="0">
                <a:latin typeface="+mn-ea"/>
              </a:rPr>
              <a:t>時</a:t>
            </a:r>
          </a:p>
        </p:txBody>
      </p:sp>
      <p:cxnSp>
        <p:nvCxnSpPr>
          <p:cNvPr id="50" name="直線コネクタ 49"/>
          <p:cNvCxnSpPr/>
          <p:nvPr/>
        </p:nvCxnSpPr>
        <p:spPr>
          <a:xfrm>
            <a:off x="102695" y="8038140"/>
            <a:ext cx="719576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図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997" y="8128230"/>
            <a:ext cx="927743" cy="1008891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4135522" y="9077342"/>
            <a:ext cx="1020714" cy="208048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pPr algn="ctr"/>
            <a:r>
              <a:rPr lang="ja-JP" altLang="en-US" sz="800" dirty="0"/>
              <a:t>ホームページ</a:t>
            </a:r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6148926" y="9051307"/>
            <a:ext cx="113414" cy="124321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5944316" y="8673801"/>
            <a:ext cx="1285343" cy="361936"/>
          </a:xfrm>
          <a:prstGeom prst="rect">
            <a:avLst/>
          </a:prstGeom>
          <a:noFill/>
        </p:spPr>
        <p:txBody>
          <a:bodyPr wrap="square" lIns="84116" tIns="42058" rIns="84116" bIns="42058" rtlCol="0">
            <a:spAutoFit/>
          </a:bodyPr>
          <a:lstStyle/>
          <a:p>
            <a:r>
              <a:rPr lang="ja-JP" altLang="en-US" sz="900" dirty="0"/>
              <a:t>飯塚市穂波福祉</a:t>
            </a:r>
            <a:endParaRPr lang="en-US" altLang="ja-JP" sz="900" dirty="0"/>
          </a:p>
          <a:p>
            <a:r>
              <a:rPr lang="ja-JP" altLang="en-US" sz="900" dirty="0"/>
              <a:t>総合センター</a:t>
            </a:r>
          </a:p>
        </p:txBody>
      </p:sp>
      <p:sp>
        <p:nvSpPr>
          <p:cNvPr id="66" name="正方形/長方形 65"/>
          <p:cNvSpPr/>
          <p:nvPr/>
        </p:nvSpPr>
        <p:spPr>
          <a:xfrm>
            <a:off x="186055" y="4316039"/>
            <a:ext cx="2909213" cy="10266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699" y="6865525"/>
            <a:ext cx="356025" cy="39758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湯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58995" y="7448632"/>
            <a:ext cx="25382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②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064" y="2231119"/>
            <a:ext cx="2727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紫田翆山　日本画展</a:t>
            </a:r>
            <a:endParaRPr lang="en-US" altLang="ja-JP" sz="1400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1400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200" dirty="0" smtClean="0">
                <a:latin typeface="+mj-ea"/>
              </a:rPr>
              <a:t>とき：１２月１日（金）～１２月１５日（金）</a:t>
            </a:r>
            <a:endParaRPr lang="en-US" altLang="ja-JP" sz="1200" dirty="0">
              <a:latin typeface="+mj-ea"/>
            </a:endParaRPr>
          </a:p>
          <a:p>
            <a:r>
              <a:rPr lang="ja-JP" altLang="en-US" sz="1200" dirty="0" smtClean="0">
                <a:latin typeface="+mj-ea"/>
              </a:rPr>
              <a:t>　場所</a:t>
            </a:r>
            <a:r>
              <a:rPr lang="ja-JP" altLang="en-US" sz="1200" dirty="0">
                <a:latin typeface="+mj-ea"/>
              </a:rPr>
              <a:t>：</a:t>
            </a:r>
            <a:r>
              <a:rPr lang="ja-JP" altLang="en-US" sz="1200" dirty="0" smtClean="0">
                <a:latin typeface="+mj-ea"/>
              </a:rPr>
              <a:t>エントランスホール</a:t>
            </a:r>
            <a:endParaRPr lang="en-US" altLang="ja-JP" sz="1200" dirty="0" smtClean="0">
              <a:latin typeface="+mj-ea"/>
            </a:endParaRPr>
          </a:p>
          <a:p>
            <a:r>
              <a:rPr lang="en-US" altLang="ja-JP" sz="1200" dirty="0" smtClean="0">
                <a:latin typeface="+mj-ea"/>
              </a:rPr>
              <a:t>※</a:t>
            </a:r>
            <a:r>
              <a:rPr lang="ja-JP" altLang="en-US" sz="1200" dirty="0" smtClean="0">
                <a:latin typeface="+mj-ea"/>
              </a:rPr>
              <a:t>最終日は</a:t>
            </a:r>
            <a:r>
              <a:rPr lang="ja-JP" altLang="en-US" sz="1200" dirty="0">
                <a:latin typeface="+mj-ea"/>
              </a:rPr>
              <a:t>１５</a:t>
            </a:r>
            <a:r>
              <a:rPr lang="ja-JP" altLang="en-US" sz="1200" dirty="0" smtClean="0">
                <a:latin typeface="+mj-ea"/>
              </a:rPr>
              <a:t>時まで</a:t>
            </a:r>
            <a:endParaRPr lang="en-US" altLang="ja-JP" sz="1200" dirty="0" smtClean="0">
              <a:latin typeface="+mj-ea"/>
            </a:endParaRPr>
          </a:p>
          <a:p>
            <a:endParaRPr lang="en-US" altLang="ja-JP" sz="1200" dirty="0" smtClean="0">
              <a:latin typeface="+mj-ea"/>
            </a:endParaRPr>
          </a:p>
        </p:txBody>
      </p:sp>
      <p:sp>
        <p:nvSpPr>
          <p:cNvPr id="16" name="フローチャート : 結合子 15"/>
          <p:cNvSpPr/>
          <p:nvPr/>
        </p:nvSpPr>
        <p:spPr>
          <a:xfrm>
            <a:off x="115950" y="2263279"/>
            <a:ext cx="382550" cy="419793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展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84426" y="2263279"/>
            <a:ext cx="35283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49131" y="843666"/>
            <a:ext cx="7553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en-US" altLang="ja-JP" sz="44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ja-JP" alt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9350" y="4245598"/>
            <a:ext cx="2657119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ウクレレ　ダンディーズ</a:t>
            </a:r>
            <a:endParaRPr lang="en-US" altLang="ja-JP" sz="1400" dirty="0" smtClean="0">
              <a:solidFill>
                <a:schemeClr val="accent2">
                  <a:lumMod val="7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ロビーコンサート◆</a:t>
            </a:r>
            <a:endParaRPr lang="en-US" altLang="ja-JP" sz="1400" dirty="0" smtClean="0">
              <a:solidFill>
                <a:schemeClr val="accent2">
                  <a:lumMod val="7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 smtClean="0">
                <a:solidFill>
                  <a:srgbClr val="FF0000"/>
                </a:solidFill>
                <a:latin typeface="+mn-ea"/>
              </a:rPr>
              <a:t>　　◆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とき：１２月９日（土）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　　　　　１３時～１４時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　　　◆場所　エントランスホール</a:t>
            </a:r>
            <a:endParaRPr lang="en-US" altLang="ja-JP" sz="1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20530" y="4212337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sp>
        <p:nvSpPr>
          <p:cNvPr id="25" name="角丸四角形 24"/>
          <p:cNvSpPr/>
          <p:nvPr/>
        </p:nvSpPr>
        <p:spPr>
          <a:xfrm>
            <a:off x="5240764" y="1720117"/>
            <a:ext cx="1813350" cy="1429335"/>
          </a:xfrm>
          <a:prstGeom prst="round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423764" y="250610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1600" dirty="0">
              <a:solidFill>
                <a:schemeClr val="tx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35833" y="5436413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sp>
        <p:nvSpPr>
          <p:cNvPr id="19" name="角丸四角形 18"/>
          <p:cNvSpPr/>
          <p:nvPr/>
        </p:nvSpPr>
        <p:spPr>
          <a:xfrm>
            <a:off x="437314" y="5517234"/>
            <a:ext cx="2643279" cy="13186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ウクレレアンサンブルきらきら星</a:t>
            </a:r>
            <a:endParaRPr lang="en-US" altLang="ja-JP" sz="1400" dirty="0">
              <a:solidFill>
                <a:schemeClr val="accent2">
                  <a:lumMod val="7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</a:t>
            </a:r>
            <a:r>
              <a:rPr lang="ja-JP" altLang="en-US" sz="1400" dirty="0" smtClean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ロビーコンサート</a:t>
            </a:r>
            <a:r>
              <a:rPr lang="ja-JP" altLang="en-US" sz="1400" dirty="0">
                <a:solidFill>
                  <a:schemeClr val="accent2">
                    <a:lumMod val="75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★</a:t>
            </a:r>
            <a:endParaRPr lang="en-US" altLang="ja-JP" sz="1400" dirty="0">
              <a:solidFill>
                <a:schemeClr val="accent2">
                  <a:lumMod val="75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400" dirty="0">
                <a:solidFill>
                  <a:srgbClr val="FF0000"/>
                </a:solidFill>
                <a:latin typeface="+mn-ea"/>
              </a:rPr>
              <a:t>　　◆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とき：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１２月２３日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（土）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　　　　　　１３時～１４時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1400" b="1" dirty="0" smtClean="0">
                <a:solidFill>
                  <a:srgbClr val="FF0000"/>
                </a:solidFill>
                <a:latin typeface="+mn-ea"/>
              </a:rPr>
              <a:t>　◆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場所　エントランスホール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  <a:p>
            <a:endParaRPr lang="en-US" altLang="ja-JP" sz="1400" dirty="0">
              <a:latin typeface="+mn-ea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72153" y="6807034"/>
            <a:ext cx="270844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 smtClean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●季節</a:t>
            </a:r>
            <a:r>
              <a:rPr lang="ja-JP" altLang="en-US" sz="1600" dirty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の湯</a:t>
            </a:r>
            <a:r>
              <a:rPr lang="ja-JP" altLang="en-US" sz="1800" dirty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　　　　　　　</a:t>
            </a:r>
            <a:r>
              <a:rPr lang="ja-JP" altLang="en-US" sz="2000" dirty="0" smtClean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「</a:t>
            </a:r>
            <a:r>
              <a:rPr lang="ja-JP" altLang="en-US" sz="2000" dirty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ゆず</a:t>
            </a:r>
            <a:r>
              <a:rPr lang="ja-JP" altLang="en-US" sz="2000" dirty="0" smtClean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</a:t>
            </a:r>
            <a:r>
              <a:rPr lang="ja-JP" altLang="en-US" sz="2000" dirty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湯」</a:t>
            </a:r>
            <a:endParaRPr lang="en-US" altLang="ja-JP" sz="1800" dirty="0">
              <a:solidFill>
                <a:schemeClr val="tx2">
                  <a:lumMod val="50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開催</a:t>
            </a:r>
            <a:r>
              <a:rPr lang="ja-JP" altLang="en-US" sz="1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</a:t>
            </a:r>
            <a:r>
              <a:rPr lang="ja-JP" altLang="en-US" sz="1800" dirty="0" smtClean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：１２月１５日（</a:t>
            </a:r>
            <a:r>
              <a:rPr lang="ja-JP" altLang="en-US" sz="1800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金）</a:t>
            </a:r>
            <a:endParaRPr lang="en-US" altLang="ja-JP" sz="1800" dirty="0">
              <a:solidFill>
                <a:srgbClr val="FF0000"/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1800" dirty="0">
                <a:solidFill>
                  <a:schemeClr val="tx2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r>
              <a:rPr lang="ja-JP" altLang="en-US" sz="1800" dirty="0">
                <a:solidFill>
                  <a:schemeClr val="tx2">
                    <a:lumMod val="50000"/>
                  </a:schemeClr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場所：ほなみの湯　</a:t>
            </a:r>
            <a:endParaRPr lang="en-US" altLang="ja-JP" sz="1800" dirty="0">
              <a:solidFill>
                <a:schemeClr val="tx2">
                  <a:lumMod val="50000"/>
                </a:schemeClr>
              </a:solidFill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331" y="6828499"/>
            <a:ext cx="542649" cy="542649"/>
          </a:xfrm>
          <a:prstGeom prst="rect">
            <a:avLst/>
          </a:prstGeom>
        </p:spPr>
      </p:pic>
      <p:sp>
        <p:nvSpPr>
          <p:cNvPr id="49" name="角丸四角形 48"/>
          <p:cNvSpPr/>
          <p:nvPr/>
        </p:nvSpPr>
        <p:spPr>
          <a:xfrm>
            <a:off x="3210722" y="4853996"/>
            <a:ext cx="3843392" cy="671128"/>
          </a:xfrm>
          <a:prstGeom prst="roundRect">
            <a:avLst/>
          </a:prstGeom>
          <a:pattFill prst="sphere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イイズカ</a:t>
            </a:r>
            <a:endParaRPr kumimoji="1" lang="en-US" altLang="ja-JP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4" y="6879467"/>
            <a:ext cx="623398" cy="623398"/>
          </a:xfrm>
          <a:prstGeom prst="rect">
            <a:avLst/>
          </a:prstGeom>
        </p:spPr>
      </p:pic>
      <p:sp>
        <p:nvSpPr>
          <p:cNvPr id="56" name="円/楕円 55"/>
          <p:cNvSpPr/>
          <p:nvPr/>
        </p:nvSpPr>
        <p:spPr>
          <a:xfrm>
            <a:off x="71847" y="3118675"/>
            <a:ext cx="379231" cy="3793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116" tIns="42058" rIns="84116" bIns="42058" spcCol="0" rtlCol="0" anchor="ctr"/>
          <a:lstStyle/>
          <a:p>
            <a:pPr algn="ctr"/>
            <a:r>
              <a:rPr lang="ja-JP" altLang="en-US" sz="2000" dirty="0"/>
              <a:t>イ</a:t>
            </a:r>
            <a:endParaRPr kumimoji="1" lang="ja-JP" altLang="en-US" sz="2000" dirty="0"/>
          </a:p>
        </p:txBody>
      </p:sp>
      <p:pic>
        <p:nvPicPr>
          <p:cNvPr id="55" name="図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1" y="3146462"/>
            <a:ext cx="2537245" cy="936904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>
            <a:off x="574250" y="3156920"/>
            <a:ext cx="249084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12</a:t>
            </a:r>
            <a:r>
              <a:rPr lang="ja-JP" altLang="en-US" b="1" dirty="0" smtClean="0"/>
              <a:t>・</a:t>
            </a:r>
            <a:r>
              <a:rPr lang="en-US" altLang="ja-JP" b="1" dirty="0" smtClean="0"/>
              <a:t>10(</a:t>
            </a:r>
            <a:r>
              <a:rPr lang="ja-JP" altLang="en-US" b="1" dirty="0" smtClean="0"/>
              <a:t>日</a:t>
            </a:r>
            <a:r>
              <a:rPr lang="en-US" altLang="ja-JP" b="1" dirty="0" smtClean="0"/>
              <a:t>)</a:t>
            </a:r>
            <a:r>
              <a:rPr lang="ja-JP" altLang="en-US" b="1" dirty="0" smtClean="0"/>
              <a:t>　</a:t>
            </a:r>
            <a:r>
              <a:rPr lang="en-US" altLang="ja-JP" b="1" dirty="0" smtClean="0"/>
              <a:t>9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30</a:t>
            </a:r>
            <a:r>
              <a:rPr lang="ja-JP" altLang="en-US" b="1" dirty="0" smtClean="0"/>
              <a:t>～</a:t>
            </a:r>
            <a:r>
              <a:rPr lang="en-US" altLang="ja-JP" b="1" dirty="0" smtClean="0"/>
              <a:t>13</a:t>
            </a:r>
            <a:r>
              <a:rPr lang="ja-JP" altLang="en-US" b="1" dirty="0" smtClean="0"/>
              <a:t>：</a:t>
            </a:r>
            <a:r>
              <a:rPr lang="en-US" altLang="ja-JP" b="1" dirty="0" smtClean="0"/>
              <a:t>00</a:t>
            </a:r>
            <a:endParaRPr kumimoji="1" lang="ja-JP" altLang="en-US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22" y="1751330"/>
            <a:ext cx="1941863" cy="145639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25" y="3333891"/>
            <a:ext cx="1922271" cy="144170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06" y="3305708"/>
            <a:ext cx="1944266" cy="145819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423764" y="1880274"/>
            <a:ext cx="14890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地域活動支援</a:t>
            </a:r>
            <a:endParaRPr kumimoji="1" lang="en-US" altLang="ja-JP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センター</a:t>
            </a:r>
            <a:r>
              <a:rPr kumimoji="1" lang="en-US" altLang="ja-JP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izumi</a:t>
            </a:r>
            <a:endParaRPr kumimoji="1" lang="en-US" altLang="ja-JP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切り絵展</a:t>
            </a:r>
            <a:endParaRPr kumimoji="1" lang="ja-JP" altLang="en-US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75717" y="2605908"/>
            <a:ext cx="14722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</a:t>
            </a:r>
            <a:r>
              <a:rPr kumimoji="1"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</a:t>
            </a:r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11/15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0488" y="5635366"/>
            <a:ext cx="1412794" cy="1537262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2" y="5741066"/>
            <a:ext cx="1305351" cy="174007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3392040" y="493176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イイヅカコスモスコモン出前</a:t>
            </a:r>
            <a:r>
              <a:rPr lang="ja-JP" altLang="en-US" sz="1600" dirty="0" smtClean="0"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コンサート　　</a:t>
            </a:r>
            <a:r>
              <a:rPr lang="ja-JP" altLang="en-US" sz="1600" dirty="0"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　</a:t>
            </a:r>
            <a:r>
              <a:rPr lang="ja-JP" altLang="en-US" sz="1600" dirty="0" smtClean="0"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　　　　　　</a:t>
            </a:r>
            <a:endParaRPr kumimoji="1" lang="ja-JP" altLang="en-US" sz="1600" dirty="0"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sp>
        <p:nvSpPr>
          <p:cNvPr id="35" name="横巻き 34"/>
          <p:cNvSpPr/>
          <p:nvPr/>
        </p:nvSpPr>
        <p:spPr>
          <a:xfrm>
            <a:off x="3288280" y="7496320"/>
            <a:ext cx="3525672" cy="50728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Ⅰ</a:t>
            </a:r>
            <a:r>
              <a:rPr lang="ja-JP" altLang="en-US" dirty="0" smtClean="0">
                <a:solidFill>
                  <a:schemeClr val="tx2"/>
                </a:solidFill>
                <a:latin typeface="AR PＰＯＰ体B" panose="040B0800000000000000" pitchFamily="50" charset="-128"/>
                <a:ea typeface="AR PＰＯＰ体B" panose="040B0800000000000000" pitchFamily="50" charset="-128"/>
              </a:rPr>
              <a:t>＆Ｕパーカッションアンサンブル</a:t>
            </a:r>
            <a:endParaRPr kumimoji="1" lang="ja-JP" altLang="en-US" dirty="0">
              <a:solidFill>
                <a:schemeClr val="tx2"/>
              </a:solidFill>
              <a:latin typeface="AR PＰＯＰ体B" panose="040B0800000000000000" pitchFamily="50" charset="-128"/>
              <a:ea typeface="AR PＰＯＰ体B" panose="040B0800000000000000" pitchFamily="50" charset="-128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89" y="7107549"/>
            <a:ext cx="1377631" cy="4284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9" y="5620499"/>
            <a:ext cx="1219249" cy="91464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617" y="6561283"/>
            <a:ext cx="1199075" cy="899509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550456" y="5203585"/>
            <a:ext cx="16495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11</a:t>
            </a:r>
            <a:r>
              <a:rPr lang="ja-JP" altLang="en-US" dirty="0" smtClean="0">
                <a:latin typeface="Ｃ＆Ｇ Pブーケ" panose="02000600000000000000" pitchFamily="2" charset="-128"/>
                <a:ea typeface="Ｃ＆Ｇ Pブーケ" panose="02000600000000000000" pitchFamily="2" charset="-128"/>
              </a:rPr>
              <a:t>月４日</a:t>
            </a:r>
            <a:endParaRPr kumimoji="1" lang="ja-JP" altLang="en-US" dirty="0">
              <a:latin typeface="Ｃ＆Ｇ Pブーケ" panose="02000600000000000000" pitchFamily="2" charset="-128"/>
              <a:ea typeface="Ｃ＆Ｇ Pブーケ" panose="02000600000000000000" pitchFamily="2" charset="-128"/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85" y="105062"/>
            <a:ext cx="2366410" cy="14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3852</TotalTime>
  <Words>69</Words>
  <Application>Microsoft Office PowerPoint</Application>
  <PresentationFormat>ユーザー設定</PresentationFormat>
  <Paragraphs>59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AR PＰＯＰ体B</vt:lpstr>
      <vt:lpstr>Ｃ＆Ｇ Pブーケ</vt:lpstr>
      <vt:lpstr>HGP行書体</vt:lpstr>
      <vt:lpstr>HGP創英ﾌﾟﾚｾﾞﾝｽEB</vt:lpstr>
      <vt:lpstr>HGP創英角ｺﾞｼｯｸUB</vt:lpstr>
      <vt:lpstr>HGP創英角ﾎﾟｯﾌﾟ体</vt:lpstr>
      <vt:lpstr>HG丸ｺﾞｼｯｸM-PRO</vt:lpstr>
      <vt:lpstr>ＭＳ Ｐゴシック</vt:lpstr>
      <vt:lpstr>ＭＳ Ｐ明朝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山本　勝也</dc:creator>
  <cp:lastModifiedBy>穂波福祉センター2</cp:lastModifiedBy>
  <cp:revision>568</cp:revision>
  <cp:lastPrinted>2023-11-30T07:24:22Z</cp:lastPrinted>
  <dcterms:created xsi:type="dcterms:W3CDTF">2016-04-30T00:52:33Z</dcterms:created>
  <dcterms:modified xsi:type="dcterms:W3CDTF">2023-11-30T07:25:22Z</dcterms:modified>
</cp:coreProperties>
</file>