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59" r:id="rId2"/>
    <p:sldId id="258" r:id="rId3"/>
  </p:sldIdLst>
  <p:sldSz cx="7200900" cy="10440988"/>
  <p:notesSz cx="6735763" cy="9866313"/>
  <p:defaultTextStyle>
    <a:defPPr>
      <a:defRPr lang="ja-JP"/>
    </a:defPPr>
    <a:lvl1pPr marL="0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20578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841157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261735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682313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102891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523470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2944048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364626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9">
          <p15:clr>
            <a:srgbClr val="A4A3A4"/>
          </p15:clr>
        </p15:guide>
        <p15:guide id="2" pos="22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FF"/>
    <a:srgbClr val="FF99FF"/>
    <a:srgbClr val="CCFFFF"/>
    <a:srgbClr val="FFFF99"/>
    <a:srgbClr val="A50021"/>
    <a:srgbClr val="66FF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08" autoAdjust="0"/>
  </p:normalViewPr>
  <p:slideViewPr>
    <p:cSldViewPr>
      <p:cViewPr varScale="1">
        <p:scale>
          <a:sx n="75" d="100"/>
          <a:sy n="75" d="100"/>
        </p:scale>
        <p:origin x="2442" y="84"/>
      </p:cViewPr>
      <p:guideLst>
        <p:guide orient="horz" pos="3289"/>
        <p:guide pos="2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3CF3828E-EC5D-40C2-9A8E-D37B629D030F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92325" y="739775"/>
            <a:ext cx="2551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262" y="4686223"/>
            <a:ext cx="5389240" cy="4440077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E54DD1E9-8899-4FEF-B0DC-BA8993C7BC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03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20578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41157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61735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682313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02891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23470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2944048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364626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92325" y="739775"/>
            <a:ext cx="25511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D1E9-8899-4FEF-B0DC-BA8993C7BC9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69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0068" y="3243482"/>
            <a:ext cx="6120765" cy="223804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0135" y="5916560"/>
            <a:ext cx="5040630" cy="26682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31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94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111764" y="635644"/>
            <a:ext cx="1275159" cy="13563617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83786" y="635644"/>
            <a:ext cx="3707963" cy="1356361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50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93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821" y="6709302"/>
            <a:ext cx="6120765" cy="207369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68821" y="4425345"/>
            <a:ext cx="6120765" cy="228396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51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83791" y="3709935"/>
            <a:ext cx="2491561" cy="10489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895362" y="3709935"/>
            <a:ext cx="2491562" cy="10489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30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18123"/>
            <a:ext cx="6480810" cy="174016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337139"/>
            <a:ext cx="3181648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0045" y="3311147"/>
            <a:ext cx="3181648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657957" y="2337139"/>
            <a:ext cx="3182898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657957" y="3311147"/>
            <a:ext cx="3182898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63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96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93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6" y="415706"/>
            <a:ext cx="2369046" cy="1769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15354" y="415708"/>
            <a:ext cx="4025503" cy="89110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60046" y="2184882"/>
            <a:ext cx="2369046" cy="71419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16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1427" y="7308692"/>
            <a:ext cx="4320540" cy="8628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11427" y="932923"/>
            <a:ext cx="4320540" cy="62645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11427" y="8171524"/>
            <a:ext cx="4320540" cy="12253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42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0045" y="418123"/>
            <a:ext cx="6480810" cy="1740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436239"/>
            <a:ext cx="6480810" cy="6890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60045" y="9677251"/>
            <a:ext cx="1680210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460308" y="9677251"/>
            <a:ext cx="2280285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60645" y="9677251"/>
            <a:ext cx="1680210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0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18" Type="http://schemas.openxmlformats.org/officeDocument/2006/relationships/image" Target="../media/image21.jpe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hyperlink" Target="http://honami-f.com/" TargetMode="External"/><Relationship Id="rId16" Type="http://schemas.openxmlformats.org/officeDocument/2006/relationships/image" Target="../media/image19.jpeg"/><Relationship Id="rId20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gif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7.gif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5490608" y="98099"/>
            <a:ext cx="1442996" cy="1224136"/>
            <a:chOff x="5373216" y="276999"/>
            <a:chExt cx="1231723" cy="1042256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5373216" y="455131"/>
              <a:ext cx="1224136" cy="215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000" dirty="0">
                  <a:solidFill>
                    <a:srgbClr val="FF0000"/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</a:rPr>
                <a:t>Health letter</a:t>
              </a:r>
              <a:endParaRPr lang="ja-JP" altLang="en-US" sz="1000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endParaRPr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5556665" y="971600"/>
              <a:ext cx="87241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グループ化 11"/>
            <p:cNvGrpSpPr/>
            <p:nvPr/>
          </p:nvGrpSpPr>
          <p:grpSpPr>
            <a:xfrm>
              <a:off x="5373216" y="276999"/>
              <a:ext cx="1231723" cy="1042256"/>
              <a:chOff x="5373216" y="276999"/>
              <a:chExt cx="1231723" cy="1042256"/>
            </a:xfrm>
          </p:grpSpPr>
          <p:sp>
            <p:nvSpPr>
              <p:cNvPr id="13" name="円/楕円 12"/>
              <p:cNvSpPr/>
              <p:nvPr/>
            </p:nvSpPr>
            <p:spPr>
              <a:xfrm>
                <a:off x="5445224" y="276999"/>
                <a:ext cx="1080120" cy="1042256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5517232" y="349007"/>
                <a:ext cx="936104" cy="910626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5380803" y="520388"/>
                <a:ext cx="1224136" cy="41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Vol.</a:t>
                </a:r>
                <a:r>
                  <a:rPr lang="ja-JP" altLang="en-US" sz="2600" dirty="0">
                    <a:solidFill>
                      <a:schemeClr val="accent6">
                        <a:lumMod val="75000"/>
                      </a:schemeClr>
                    </a:solidFill>
                  </a:rPr>
                  <a:t>６５</a:t>
                </a: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5373216" y="930548"/>
                <a:ext cx="1224136" cy="215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000" dirty="0">
                    <a:solidFill>
                      <a:schemeClr val="accent6">
                        <a:lumMod val="75000"/>
                      </a:schemeClr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Take Free</a:t>
                </a:r>
                <a:endParaRPr lang="ja-JP" altLang="en-US" sz="1000" dirty="0">
                  <a:solidFill>
                    <a:schemeClr val="accent6">
                      <a:lumMod val="75000"/>
                    </a:schemeClr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</a:endParaRPr>
              </a:p>
            </p:txBody>
          </p:sp>
        </p:grpSp>
      </p:grpSp>
      <p:sp>
        <p:nvSpPr>
          <p:cNvPr id="17" name="テキスト ボックス 16"/>
          <p:cNvSpPr txBox="1"/>
          <p:nvPr/>
        </p:nvSpPr>
        <p:spPr>
          <a:xfrm>
            <a:off x="163216" y="98099"/>
            <a:ext cx="5278184" cy="1223711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7400" b="1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ほなみ通信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60090" y="7941451"/>
            <a:ext cx="65527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8" y="1398455"/>
            <a:ext cx="6636638" cy="88582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6320" y="2669294"/>
            <a:ext cx="4166190" cy="364711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932" y="6699689"/>
            <a:ext cx="3649810" cy="3509241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88086" y="2907200"/>
            <a:ext cx="4127963" cy="3209532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76496" y="6863239"/>
            <a:ext cx="3714174" cy="32465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76114" y="1620094"/>
            <a:ext cx="6151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雪灯抜足（ゆきあたりばったり）おも</a:t>
            </a:r>
            <a:r>
              <a:rPr kumimoji="1" lang="ja-JP" altLang="en-US" sz="2400" b="1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しろ</a:t>
            </a:r>
            <a:r>
              <a:rPr lang="ja-JP" altLang="en-US" sz="2400" b="1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漫画川柳展</a:t>
            </a:r>
            <a:endParaRPr kumimoji="1" lang="ja-JP" altLang="en-US" sz="24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67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" y="15371"/>
            <a:ext cx="3024336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800" b="1" dirty="0" smtClean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２０２</a:t>
            </a:r>
            <a:r>
              <a:rPr lang="ja-JP" altLang="en-US" sz="1800" b="1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４</a:t>
            </a:r>
            <a:r>
              <a:rPr lang="ja-JP" altLang="en-US" sz="1800" b="1" dirty="0" smtClean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年</a:t>
            </a:r>
            <a:endParaRPr lang="ja-JP" altLang="en-US" sz="1800" b="1" dirty="0">
              <a:solidFill>
                <a:schemeClr val="accent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4423" y="369419"/>
            <a:ext cx="4763329" cy="485047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2600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講座・イベントカレンダー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5661" y="1660149"/>
            <a:ext cx="2864317" cy="49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講座・イベント一覧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64146" y="1156011"/>
            <a:ext cx="440706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800" b="1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月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6892" y="863624"/>
            <a:ext cx="739262" cy="756470"/>
          </a:xfrm>
          <a:prstGeom prst="rect">
            <a:avLst/>
          </a:prstGeom>
          <a:noFill/>
        </p:spPr>
        <p:txBody>
          <a:bodyPr vert="eaVert" wrap="square" lIns="84116" tIns="42058" rIns="84116" bIns="42058" rtlCol="0">
            <a:spAutoFit/>
          </a:bodyPr>
          <a:lstStyle/>
          <a:p>
            <a:r>
              <a:rPr lang="ja-JP" altLang="en-US" sz="3700" b="1" dirty="0" smtClean="0">
                <a:solidFill>
                  <a:schemeClr val="bg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ja-JP" altLang="en-US" sz="3700" b="1" dirty="0">
              <a:solidFill>
                <a:schemeClr val="bg1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145" y="9084916"/>
            <a:ext cx="4287439" cy="1162155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000" dirty="0">
                <a:latin typeface="+mn-ea"/>
              </a:rPr>
              <a:t>［所 　在　 地］〒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820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－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0081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　飯塚市枝国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402-100</a:t>
            </a:r>
          </a:p>
          <a:p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［電 話 番 号］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0948-21-6330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（代表）</a:t>
            </a:r>
            <a:endParaRPr lang="en-US" altLang="ja-JP" sz="1000" dirty="0">
              <a:solidFill>
                <a:srgbClr val="333333"/>
              </a:solidFill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［　Ｆ　Ａ　Ｘ   ］</a:t>
            </a:r>
            <a:r>
              <a:rPr lang="en-US" altLang="ja-JP" sz="1000" dirty="0">
                <a:latin typeface="+mn-ea"/>
              </a:rPr>
              <a:t>0948-21-6332</a:t>
            </a:r>
          </a:p>
          <a:p>
            <a:r>
              <a:rPr lang="ja-JP" altLang="en-US" sz="1000" dirty="0">
                <a:latin typeface="+mn-ea"/>
              </a:rPr>
              <a:t>［  Ｅ メール  ］</a:t>
            </a:r>
            <a:r>
              <a:rPr lang="en-US" altLang="ja-JP" sz="1000" dirty="0">
                <a:latin typeface="+mn-ea"/>
              </a:rPr>
              <a:t>iizuka@honami-f.com</a:t>
            </a:r>
          </a:p>
          <a:p>
            <a:r>
              <a:rPr lang="ja-JP" altLang="en-US" sz="1000" dirty="0">
                <a:latin typeface="+mn-ea"/>
              </a:rPr>
              <a:t>［ﾎｰﾑ・ﾍﾟｰｼﾞ］</a:t>
            </a:r>
            <a:r>
              <a:rPr lang="en-US" altLang="ja-JP" sz="1000" dirty="0">
                <a:latin typeface="+mn-ea"/>
                <a:hlinkClick r:id="rId2"/>
              </a:rPr>
              <a:t>http://</a:t>
            </a:r>
            <a:r>
              <a:rPr lang="en-US" altLang="ja-JP" sz="1000" dirty="0" smtClean="0">
                <a:latin typeface="+mn-ea"/>
                <a:hlinkClick r:id="rId2"/>
              </a:rPr>
              <a:t>honami-f.com</a:t>
            </a:r>
            <a:endParaRPr lang="en-US" altLang="ja-JP" sz="1000" dirty="0" smtClean="0">
              <a:latin typeface="+mn-ea"/>
            </a:endParaRPr>
          </a:p>
          <a:p>
            <a:endParaRPr lang="en-US" altLang="ja-JP" sz="1000" dirty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　　指定管理者　㈱トキワビル商会</a:t>
            </a:r>
            <a:endParaRPr lang="ja-JP" altLang="en-US" sz="1000" dirty="0">
              <a:latin typeface="+mn-ea"/>
            </a:endParaRP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12" y="8254083"/>
            <a:ext cx="4802391" cy="748610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625" y="8180478"/>
            <a:ext cx="1941489" cy="21113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8" name="テキスト ボックス 47"/>
          <p:cNvSpPr txBox="1"/>
          <p:nvPr/>
        </p:nvSpPr>
        <p:spPr>
          <a:xfrm>
            <a:off x="2254275" y="9395632"/>
            <a:ext cx="2796841" cy="7004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800" dirty="0">
                <a:latin typeface="+mn-ea"/>
              </a:rPr>
              <a:t>利用時間</a:t>
            </a:r>
            <a:r>
              <a:rPr lang="en-US" altLang="ja-JP" sz="800" dirty="0">
                <a:latin typeface="+mn-ea"/>
              </a:rPr>
              <a:t>/</a:t>
            </a:r>
          </a:p>
          <a:p>
            <a:r>
              <a:rPr lang="ja-JP" altLang="en-US" sz="800" dirty="0">
                <a:latin typeface="+mn-ea"/>
              </a:rPr>
              <a:t>トレーニングルーム　    午前９時～午後</a:t>
            </a:r>
            <a:r>
              <a:rPr lang="ja-JP" altLang="en-US" sz="800" dirty="0" smtClean="0">
                <a:latin typeface="+mn-ea"/>
              </a:rPr>
              <a:t>９時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浴室　　　　　　　　         午前１０時～午後９時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大広間・生涯学習室 ・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研修室・多目的ホール　午前９時～午後</a:t>
            </a:r>
            <a:r>
              <a:rPr lang="en-US" altLang="ja-JP" sz="800" dirty="0">
                <a:latin typeface="+mn-ea"/>
              </a:rPr>
              <a:t>10</a:t>
            </a:r>
            <a:r>
              <a:rPr lang="ja-JP" altLang="en-US" sz="800" dirty="0">
                <a:latin typeface="+mn-ea"/>
              </a:rPr>
              <a:t>時</a:t>
            </a:r>
          </a:p>
        </p:txBody>
      </p:sp>
      <p:pic>
        <p:nvPicPr>
          <p:cNvPr id="52" name="図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997" y="8128230"/>
            <a:ext cx="927743" cy="1008891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4135522" y="9077342"/>
            <a:ext cx="1020714" cy="208048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pPr algn="ctr"/>
            <a:r>
              <a:rPr lang="ja-JP" altLang="en-US" sz="800" dirty="0"/>
              <a:t>ホームページ</a:t>
            </a:r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6148926" y="9051307"/>
            <a:ext cx="113414" cy="124321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5944316" y="8673801"/>
            <a:ext cx="1285343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900" dirty="0"/>
              <a:t>飯塚市穂波福祉</a:t>
            </a:r>
            <a:endParaRPr lang="en-US" altLang="ja-JP" sz="900" dirty="0"/>
          </a:p>
          <a:p>
            <a:r>
              <a:rPr lang="ja-JP" altLang="en-US" sz="900" dirty="0"/>
              <a:t>総合センター</a:t>
            </a:r>
          </a:p>
        </p:txBody>
      </p:sp>
      <p:sp>
        <p:nvSpPr>
          <p:cNvPr id="66" name="正方形/長方形 65"/>
          <p:cNvSpPr/>
          <p:nvPr/>
        </p:nvSpPr>
        <p:spPr>
          <a:xfrm>
            <a:off x="186055" y="4316039"/>
            <a:ext cx="2909213" cy="1026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658995" y="7448632"/>
            <a:ext cx="25382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②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4990" y="2194183"/>
            <a:ext cx="28010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福岡県</a:t>
            </a:r>
            <a:r>
              <a:rPr lang="ja-JP" altLang="en-US" sz="1400" dirty="0" err="1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障がい</a:t>
            </a:r>
            <a:r>
              <a:rPr lang="ja-JP" altLang="en-US" sz="1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者アート</a:t>
            </a:r>
            <a:endParaRPr lang="en-US" altLang="ja-JP" sz="1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1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　レンタル事業展示会</a:t>
            </a:r>
            <a:endParaRPr lang="en-US" altLang="ja-JP" sz="1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kumimoji="1" lang="ja-JP" altLang="en-US" sz="1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1200" dirty="0" smtClean="0">
                <a:latin typeface="+mj-ea"/>
              </a:rPr>
              <a:t>とき：１月</a:t>
            </a:r>
            <a:r>
              <a:rPr lang="ja-JP" altLang="en-US" sz="1200" dirty="0">
                <a:latin typeface="+mj-ea"/>
              </a:rPr>
              <a:t>６</a:t>
            </a:r>
            <a:r>
              <a:rPr lang="ja-JP" altLang="en-US" sz="1200" dirty="0" smtClean="0">
                <a:latin typeface="+mj-ea"/>
              </a:rPr>
              <a:t>日</a:t>
            </a:r>
            <a:r>
              <a:rPr lang="en-US" altLang="ja-JP" sz="1200" dirty="0" smtClean="0">
                <a:latin typeface="+mj-ea"/>
              </a:rPr>
              <a:t>(</a:t>
            </a:r>
            <a:r>
              <a:rPr lang="ja-JP" altLang="en-US" sz="1200" dirty="0">
                <a:latin typeface="+mj-ea"/>
              </a:rPr>
              <a:t>土</a:t>
            </a:r>
            <a:r>
              <a:rPr lang="en-US" altLang="ja-JP" sz="1200" dirty="0" smtClean="0">
                <a:latin typeface="+mj-ea"/>
              </a:rPr>
              <a:t>)</a:t>
            </a:r>
            <a:r>
              <a:rPr lang="ja-JP" altLang="en-US" sz="1200" dirty="0" smtClean="0">
                <a:latin typeface="+mj-ea"/>
              </a:rPr>
              <a:t>～１月２８日（日）</a:t>
            </a:r>
            <a:endParaRPr lang="en-US" altLang="ja-JP" sz="1200" dirty="0" smtClean="0">
              <a:latin typeface="+mj-ea"/>
            </a:endParaRPr>
          </a:p>
          <a:p>
            <a:r>
              <a:rPr lang="ja-JP" altLang="en-US" sz="1200" dirty="0">
                <a:latin typeface="+mj-ea"/>
              </a:rPr>
              <a:t>　</a:t>
            </a:r>
            <a:r>
              <a:rPr lang="ja-JP" altLang="en-US" sz="1200" dirty="0" smtClean="0">
                <a:latin typeface="+mj-ea"/>
              </a:rPr>
              <a:t>　</a:t>
            </a:r>
            <a:r>
              <a:rPr lang="en-US" altLang="ja-JP" sz="1200" dirty="0" smtClean="0">
                <a:latin typeface="+mj-ea"/>
              </a:rPr>
              <a:t>※</a:t>
            </a:r>
            <a:r>
              <a:rPr lang="ja-JP" altLang="en-US" sz="1200" dirty="0" smtClean="0">
                <a:latin typeface="+mj-ea"/>
              </a:rPr>
              <a:t>最終日は２２時まで</a:t>
            </a:r>
            <a:endParaRPr lang="en-US" altLang="ja-JP" sz="1200" dirty="0">
              <a:latin typeface="+mj-ea"/>
            </a:endParaRPr>
          </a:p>
          <a:p>
            <a:r>
              <a:rPr lang="ja-JP" altLang="en-US" sz="1200" dirty="0" smtClean="0">
                <a:latin typeface="+mj-ea"/>
              </a:rPr>
              <a:t>　　場所</a:t>
            </a:r>
            <a:r>
              <a:rPr lang="ja-JP" altLang="en-US" sz="1200" dirty="0">
                <a:latin typeface="+mj-ea"/>
              </a:rPr>
              <a:t>：</a:t>
            </a:r>
            <a:r>
              <a:rPr lang="ja-JP" altLang="en-US" sz="1200" dirty="0" smtClean="0">
                <a:latin typeface="+mj-ea"/>
              </a:rPr>
              <a:t>エントランスホール</a:t>
            </a:r>
            <a:endParaRPr lang="en-US" altLang="ja-JP" sz="1200" dirty="0" smtClean="0">
              <a:latin typeface="+mj-ea"/>
            </a:endParaRPr>
          </a:p>
        </p:txBody>
      </p:sp>
      <p:sp>
        <p:nvSpPr>
          <p:cNvPr id="16" name="フローチャート : 結合子 15"/>
          <p:cNvSpPr/>
          <p:nvPr/>
        </p:nvSpPr>
        <p:spPr>
          <a:xfrm>
            <a:off x="153530" y="2263279"/>
            <a:ext cx="382550" cy="419793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展</a:t>
            </a:r>
            <a:endParaRPr kumimoji="1" lang="ja-JP" altLang="en-US" sz="2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81686" y="3958688"/>
            <a:ext cx="26196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200" dirty="0" smtClean="0">
              <a:latin typeface="+mj-ea"/>
              <a:ea typeface="+mj-ea"/>
            </a:endParaRPr>
          </a:p>
          <a:p>
            <a:endParaRPr lang="en-US" altLang="ja-JP" sz="1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1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</a:t>
            </a:r>
            <a:endParaRPr lang="en-US" altLang="ja-JP" sz="1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100" dirty="0" smtClean="0">
                <a:latin typeface="+mn-ea"/>
              </a:rPr>
              <a:t>　　</a:t>
            </a:r>
            <a:endParaRPr lang="en-US" altLang="ja-JP" sz="1100" dirty="0" smtClean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84426" y="2263279"/>
            <a:ext cx="352839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240501" y="843666"/>
            <a:ext cx="5725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１</a:t>
            </a:r>
            <a:endParaRPr lang="ja-JP" altLang="en-US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156849" y="3376454"/>
            <a:ext cx="379231" cy="3793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spcCol="0" rtlCol="0" anchor="ctr"/>
          <a:lstStyle/>
          <a:p>
            <a:pPr algn="ctr"/>
            <a:r>
              <a:rPr lang="ja-JP" altLang="en-US" sz="2000" dirty="0"/>
              <a:t>湯</a:t>
            </a:r>
            <a:endParaRPr kumimoji="1" lang="ja-JP" altLang="en-US" sz="2000" dirty="0"/>
          </a:p>
        </p:txBody>
      </p:sp>
      <p:sp>
        <p:nvSpPr>
          <p:cNvPr id="31" name="角丸四角形 30"/>
          <p:cNvSpPr/>
          <p:nvPr/>
        </p:nvSpPr>
        <p:spPr>
          <a:xfrm>
            <a:off x="3420508" y="1712118"/>
            <a:ext cx="3307118" cy="484434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600" dirty="0" smtClean="0">
              <a:solidFill>
                <a:schemeClr val="tx1"/>
              </a:solidFill>
            </a:endParaRPr>
          </a:p>
          <a:p>
            <a:pPr algn="ctr"/>
            <a:endParaRPr kumimoji="1"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62" name="直線コネクタ 61"/>
          <p:cNvCxnSpPr/>
          <p:nvPr/>
        </p:nvCxnSpPr>
        <p:spPr>
          <a:xfrm>
            <a:off x="100562" y="8028806"/>
            <a:ext cx="7104266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円/楕円 46"/>
          <p:cNvSpPr/>
          <p:nvPr/>
        </p:nvSpPr>
        <p:spPr>
          <a:xfrm>
            <a:off x="114230" y="4526981"/>
            <a:ext cx="379231" cy="3793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spcCol="0" rtlCol="0" anchor="ctr"/>
          <a:lstStyle/>
          <a:p>
            <a:pPr algn="ctr"/>
            <a:r>
              <a:rPr lang="ja-JP" altLang="en-US" sz="2000" dirty="0"/>
              <a:t>イ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03762" y="1818146"/>
            <a:ext cx="3255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　　◆</a:t>
            </a:r>
            <a:r>
              <a:rPr lang="ja-JP" altLang="en-US" sz="1600" b="1" dirty="0" smtClean="0"/>
              <a:t>親子パン教室開催　（</a:t>
            </a:r>
            <a:r>
              <a:rPr lang="en-US" altLang="ja-JP" sz="1600" b="1" dirty="0" smtClean="0"/>
              <a:t>11/25</a:t>
            </a:r>
            <a:r>
              <a:rPr lang="ja-JP" altLang="en-US" sz="1600" b="1" dirty="0" smtClean="0"/>
              <a:t>）</a:t>
            </a:r>
            <a:endParaRPr kumimoji="1" lang="ja-JP" altLang="en-US" sz="1600" b="1" dirty="0"/>
          </a:p>
        </p:txBody>
      </p:sp>
      <p:sp>
        <p:nvSpPr>
          <p:cNvPr id="20" name="角丸四角形 19"/>
          <p:cNvSpPr/>
          <p:nvPr/>
        </p:nvSpPr>
        <p:spPr>
          <a:xfrm>
            <a:off x="3486553" y="6048290"/>
            <a:ext cx="3481651" cy="504056"/>
          </a:xfrm>
          <a:prstGeom prst="round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◆紫田翆山日本画展（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12/1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～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15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）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72" y="6635533"/>
            <a:ext cx="1800865" cy="1317438"/>
          </a:xfrm>
          <a:prstGeom prst="rect">
            <a:avLst/>
          </a:prstGeom>
        </p:spPr>
      </p:pic>
      <p:sp>
        <p:nvSpPr>
          <p:cNvPr id="25" name="角丸四角形 24"/>
          <p:cNvSpPr/>
          <p:nvPr/>
        </p:nvSpPr>
        <p:spPr>
          <a:xfrm>
            <a:off x="641277" y="3302179"/>
            <a:ext cx="2383060" cy="1230142"/>
          </a:xfrm>
          <a:prstGeom prst="roundRect">
            <a:avLst/>
          </a:prstGeom>
          <a:pattFill prst="pct60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2">
                    <a:lumMod val="50000"/>
                  </a:schemeClr>
                </a:solidFill>
              </a:rPr>
              <a:t>　季節の</a:t>
            </a:r>
            <a:r>
              <a:rPr lang="ja-JP" altLang="en-US" sz="1400" dirty="0" smtClean="0">
                <a:solidFill>
                  <a:schemeClr val="tx2">
                    <a:lumMod val="50000"/>
                  </a:schemeClr>
                </a:solidFill>
              </a:rPr>
              <a:t>湯</a:t>
            </a:r>
            <a:endParaRPr lang="en-US" altLang="ja-JP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ja-JP" altLang="en-US" b="1" i="1" dirty="0" smtClean="0">
                <a:solidFill>
                  <a:srgbClr val="7030A0"/>
                </a:solidFill>
              </a:rPr>
              <a:t>松竹梅</a:t>
            </a:r>
            <a:r>
              <a:rPr lang="ja-JP" altLang="en-US" b="1" i="1" dirty="0">
                <a:solidFill>
                  <a:srgbClr val="7030A0"/>
                </a:solidFill>
              </a:rPr>
              <a:t>の湯</a:t>
            </a:r>
            <a:endParaRPr lang="en-US" altLang="ja-JP" b="1" i="1" dirty="0" smtClean="0">
              <a:solidFill>
                <a:srgbClr val="7030A0"/>
              </a:solidFill>
            </a:endParaRPr>
          </a:p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１月１９日（金）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 smtClean="0">
                <a:solidFill>
                  <a:schemeClr val="accent4">
                    <a:lumMod val="75000"/>
                  </a:schemeClr>
                </a:solidFill>
              </a:rPr>
              <a:t>　</a:t>
            </a:r>
            <a:r>
              <a:rPr lang="en-US" altLang="ja-JP" b="1" dirty="0" smtClean="0">
                <a:solidFill>
                  <a:schemeClr val="accent4">
                    <a:lumMod val="75000"/>
                  </a:schemeClr>
                </a:solidFill>
              </a:rPr>
              <a:t>10</a:t>
            </a:r>
            <a:r>
              <a:rPr lang="ja-JP" altLang="en-US" b="1" dirty="0" smtClean="0">
                <a:solidFill>
                  <a:schemeClr val="accent4">
                    <a:lumMod val="75000"/>
                  </a:schemeClr>
                </a:solidFill>
              </a:rPr>
              <a:t>時～</a:t>
            </a:r>
            <a:r>
              <a:rPr lang="en-US" altLang="ja-JP" b="1" dirty="0" smtClean="0">
                <a:solidFill>
                  <a:schemeClr val="accent4">
                    <a:lumMod val="75000"/>
                  </a:schemeClr>
                </a:solidFill>
              </a:rPr>
              <a:t>21</a:t>
            </a:r>
            <a:r>
              <a:rPr lang="ja-JP" altLang="en-US" b="1" dirty="0" smtClean="0">
                <a:solidFill>
                  <a:schemeClr val="accent4">
                    <a:lumMod val="75000"/>
                  </a:schemeClr>
                </a:solidFill>
              </a:rPr>
              <a:t>時</a:t>
            </a:r>
            <a:endParaRPr kumimoji="1" lang="ja-JP" alt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27" y="106129"/>
            <a:ext cx="2626950" cy="14624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98" y="4694107"/>
            <a:ext cx="2499776" cy="519047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457465" y="4722447"/>
            <a:ext cx="270619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フリーマーケット　</a:t>
            </a:r>
            <a:r>
              <a:rPr lang="en-US" altLang="ja-JP" sz="2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12/10</a:t>
            </a:r>
            <a:endParaRPr lang="ja-JP" altLang="en-US" sz="20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4" y="5368512"/>
            <a:ext cx="1611397" cy="123548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4" y="6690175"/>
            <a:ext cx="1608905" cy="1274957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07" y="6691046"/>
            <a:ext cx="1473199" cy="1274085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45" y="5368511"/>
            <a:ext cx="1449310" cy="1240311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97" y="3749652"/>
            <a:ext cx="531765" cy="655601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273" y="2260226"/>
            <a:ext cx="1921732" cy="1232187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058" y="4950508"/>
            <a:ext cx="1818055" cy="1039068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059" y="2255819"/>
            <a:ext cx="1798174" cy="1270965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63" y="3593511"/>
            <a:ext cx="1839869" cy="130051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506" y="6634569"/>
            <a:ext cx="1790608" cy="131840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47414" y="3432305"/>
            <a:ext cx="1659708" cy="1901989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86" y="5241540"/>
            <a:ext cx="1752600" cy="70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4432</TotalTime>
  <Words>56</Words>
  <Application>Microsoft Office PowerPoint</Application>
  <PresentationFormat>ユーザー設定</PresentationFormat>
  <Paragraphs>47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HGP教科書体</vt:lpstr>
      <vt:lpstr>HGP創英ﾌﾟﾚｾﾞﾝｽEB</vt:lpstr>
      <vt:lpstr>HGP創英角ｺﾞｼｯｸUB</vt:lpstr>
      <vt:lpstr>HG丸ｺﾞｼｯｸM-PRO</vt:lpstr>
      <vt:lpstr>ＭＳ Ｐゴシック</vt:lpstr>
      <vt:lpstr>ＭＳ Ｐ明朝</vt:lpstr>
      <vt:lpstr>メイリオ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山本　勝也</dc:creator>
  <cp:lastModifiedBy>穂波福祉センター2</cp:lastModifiedBy>
  <cp:revision>651</cp:revision>
  <cp:lastPrinted>2023-05-28T23:53:45Z</cp:lastPrinted>
  <dcterms:created xsi:type="dcterms:W3CDTF">2016-04-30T00:52:33Z</dcterms:created>
  <dcterms:modified xsi:type="dcterms:W3CDTF">2023-12-18T07:04:33Z</dcterms:modified>
</cp:coreProperties>
</file>