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9" r:id="rId2"/>
    <p:sldId id="258" r:id="rId3"/>
  </p:sldIdLst>
  <p:sldSz cx="7200900" cy="10440988"/>
  <p:notesSz cx="6735763" cy="9866313"/>
  <p:defaultTextStyle>
    <a:defPPr>
      <a:defRPr lang="ja-JP"/>
    </a:defPPr>
    <a:lvl1pPr marL="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99"/>
    <a:srgbClr val="FF99FF"/>
    <a:srgbClr val="FFFFCC"/>
    <a:srgbClr val="66FFFF"/>
    <a:srgbClr val="0099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8" autoAdjust="0"/>
  </p:normalViewPr>
  <p:slideViewPr>
    <p:cSldViewPr>
      <p:cViewPr varScale="1">
        <p:scale>
          <a:sx n="51" d="100"/>
          <a:sy n="51" d="100"/>
        </p:scale>
        <p:origin x="2934" y="102"/>
      </p:cViewPr>
      <p:guideLst>
        <p:guide orient="horz" pos="3289"/>
        <p:guide pos="2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CF3828E-EC5D-40C2-9A8E-D37B629D030F}" type="datetimeFigureOut">
              <a:rPr kumimoji="1" lang="ja-JP" altLang="en-US" smtClean="0"/>
              <a:t>2024/2/24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739775"/>
            <a:ext cx="2551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54DD1E9-8899-4FEF-B0DC-BA8993C7B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0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92325" y="739775"/>
            <a:ext cx="2551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D1E9-8899-4FEF-B0DC-BA8993C7BC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69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243482"/>
            <a:ext cx="6120765" cy="223804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916560"/>
            <a:ext cx="5040630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31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94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764" y="635644"/>
            <a:ext cx="1275159" cy="1356361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786" y="635644"/>
            <a:ext cx="3707963" cy="1356361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50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93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1" y="6709302"/>
            <a:ext cx="6120765" cy="20736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1" y="4425345"/>
            <a:ext cx="6120765" cy="22839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51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791" y="3709935"/>
            <a:ext cx="2491561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5362" y="3709935"/>
            <a:ext cx="2491562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30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37139"/>
            <a:ext cx="318164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5" y="3311147"/>
            <a:ext cx="318164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7" y="2337139"/>
            <a:ext cx="318289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7" y="3311147"/>
            <a:ext cx="318289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63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96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93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6" y="415706"/>
            <a:ext cx="2369046" cy="1769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4" y="415708"/>
            <a:ext cx="4025503" cy="8911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6" y="2184882"/>
            <a:ext cx="2369046" cy="71419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16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308692"/>
            <a:ext cx="4320540" cy="8628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32923"/>
            <a:ext cx="4320540" cy="62645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171524"/>
            <a:ext cx="4320540" cy="12253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42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436239"/>
            <a:ext cx="6480810" cy="689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2024/2/24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677251"/>
            <a:ext cx="228028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0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hyperlink" Target="http://honami-f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eg"/><Relationship Id="rId5" Type="http://schemas.openxmlformats.org/officeDocument/2006/relationships/image" Target="../media/image9.gif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5328642" y="143086"/>
            <a:ext cx="1580158" cy="1271195"/>
            <a:chOff x="5373216" y="276999"/>
            <a:chExt cx="1231723" cy="1042256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373216" y="455131"/>
              <a:ext cx="1224136" cy="2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>
                  <a:solidFill>
                    <a:srgbClr val="FF0000"/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Health letter</a:t>
              </a:r>
              <a:endParaRPr lang="ja-JP" altLang="en-US" sz="1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5556665" y="971600"/>
              <a:ext cx="87241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1"/>
            <p:cNvGrpSpPr/>
            <p:nvPr/>
          </p:nvGrpSpPr>
          <p:grpSpPr>
            <a:xfrm>
              <a:off x="5373216" y="276999"/>
              <a:ext cx="1231723" cy="1042256"/>
              <a:chOff x="5373216" y="276999"/>
              <a:chExt cx="1231723" cy="1042256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5445224" y="276999"/>
                <a:ext cx="1080120" cy="1042256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5517232" y="349007"/>
                <a:ext cx="936104" cy="91062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380803" y="562948"/>
                <a:ext cx="1224136" cy="328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Vol.</a:t>
                </a:r>
                <a:r>
                  <a:rPr lang="ja-JP" alt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６６</a:t>
                </a: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373216" y="930548"/>
                <a:ext cx="1224136" cy="252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>
                    <a:solidFill>
                      <a:schemeClr val="accent6">
                        <a:lumMod val="75000"/>
                      </a:schemeClr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Take Free</a:t>
                </a:r>
                <a:endParaRPr lang="ja-JP" altLang="en-US" sz="1400" dirty="0">
                  <a:solidFill>
                    <a:schemeClr val="accent6">
                      <a:lumMod val="75000"/>
                    </a:schemeClr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</p:txBody>
          </p:sp>
        </p:grpSp>
      </p:grpSp>
      <p:sp>
        <p:nvSpPr>
          <p:cNvPr id="17" name="テキスト ボックス 16"/>
          <p:cNvSpPr txBox="1"/>
          <p:nvPr/>
        </p:nvSpPr>
        <p:spPr>
          <a:xfrm>
            <a:off x="153834" y="252154"/>
            <a:ext cx="5278184" cy="1223711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7400" b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ほなみ通信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4194" y="725735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400" dirty="0" smtClean="0"/>
          </a:p>
          <a:p>
            <a:endParaRPr lang="en-US" altLang="ja-JP" sz="14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" y="9396958"/>
            <a:ext cx="7075745" cy="908217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49209" y="9524918"/>
            <a:ext cx="70070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Ｃ＆Ｇブーケ" panose="02000600000000000000" pitchFamily="2" charset="-128"/>
                <a:ea typeface="Ｃ＆Ｇブーケ" panose="02000600000000000000" pitchFamily="2" charset="-128"/>
              </a:rPr>
              <a:t>福岡県</a:t>
            </a:r>
            <a:r>
              <a:rPr lang="ja-JP" altLang="en-US" sz="2800" b="1" i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Ｃ＆Ｇブーケ" panose="02000600000000000000" pitchFamily="2" charset="-128"/>
                <a:ea typeface="Ｃ＆Ｇブーケ" panose="02000600000000000000" pitchFamily="2" charset="-128"/>
              </a:rPr>
              <a:t>障がい</a:t>
            </a:r>
            <a:r>
              <a:rPr lang="ja-JP" altLang="en-US" sz="28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Ｃ＆Ｇブーケ" panose="02000600000000000000" pitchFamily="2" charset="-128"/>
                <a:ea typeface="Ｃ＆Ｇブーケ" panose="02000600000000000000" pitchFamily="2" charset="-128"/>
              </a:rPr>
              <a:t>者</a:t>
            </a:r>
            <a:r>
              <a:rPr lang="ja-JP" altLang="en-US" sz="28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Ｃ＆Ｇブーケ" panose="02000600000000000000" pitchFamily="2" charset="-128"/>
                <a:ea typeface="Ｃ＆Ｇブーケ" panose="02000600000000000000" pitchFamily="2" charset="-128"/>
              </a:rPr>
              <a:t>アートレンタル事業展示会</a:t>
            </a:r>
            <a:endParaRPr lang="ja-JP" altLang="en-US" sz="2800" b="1" i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Ｃ＆Ｇブーケ" panose="02000600000000000000" pitchFamily="2" charset="-128"/>
              <a:ea typeface="Ｃ＆Ｇブーケ" panose="02000600000000000000" pitchFamily="2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" y="1456728"/>
            <a:ext cx="3736555" cy="252914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" y="4020976"/>
            <a:ext cx="3736556" cy="262833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" y="6693227"/>
            <a:ext cx="3730578" cy="265981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4521" y="1913582"/>
            <a:ext cx="3780453" cy="3063013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3113" y="5862053"/>
            <a:ext cx="3860568" cy="30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" y="15371"/>
            <a:ext cx="302433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２０２４</a:t>
            </a:r>
            <a:r>
              <a:rPr lang="ja-JP" altLang="en-US" sz="18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年</a:t>
            </a:r>
            <a:endParaRPr lang="ja-JP" altLang="en-US" sz="1800" b="1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4423" y="369419"/>
            <a:ext cx="4763329" cy="485047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600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講座・イベントカレンダー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5661" y="1660149"/>
            <a:ext cx="2864317" cy="49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講座・イベント一覧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26690" y="1166066"/>
            <a:ext cx="44070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月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45" y="9084916"/>
            <a:ext cx="4287439" cy="116215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000" dirty="0">
                <a:latin typeface="+mn-ea"/>
              </a:rPr>
              <a:t>［所 　在　 地］〒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820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－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0081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　飯塚市枝国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402-100</a:t>
            </a:r>
          </a:p>
          <a:p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［電 話 番 号］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0948-21-6330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（代表）</a:t>
            </a:r>
            <a:endParaRPr lang="en-US" altLang="ja-JP" sz="1000" dirty="0">
              <a:solidFill>
                <a:srgbClr val="333333"/>
              </a:solidFill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［　Ｆ　Ａ　Ｘ   ］</a:t>
            </a:r>
            <a:r>
              <a:rPr lang="en-US" altLang="ja-JP" sz="1000" dirty="0">
                <a:latin typeface="+mn-ea"/>
              </a:rPr>
              <a:t>0948-21-6332</a:t>
            </a:r>
          </a:p>
          <a:p>
            <a:r>
              <a:rPr lang="ja-JP" altLang="en-US" sz="1000" dirty="0">
                <a:latin typeface="+mn-ea"/>
              </a:rPr>
              <a:t>［  Ｅ メール  ］</a:t>
            </a:r>
            <a:r>
              <a:rPr lang="en-US" altLang="ja-JP" sz="1000" dirty="0">
                <a:latin typeface="+mn-ea"/>
              </a:rPr>
              <a:t>iizuka@honami-f.com</a:t>
            </a:r>
          </a:p>
          <a:p>
            <a:r>
              <a:rPr lang="ja-JP" altLang="en-US" sz="1000" dirty="0">
                <a:latin typeface="+mn-ea"/>
              </a:rPr>
              <a:t>［ﾎｰﾑ・ﾍﾟｰｼﾞ］</a:t>
            </a:r>
            <a:r>
              <a:rPr lang="en-US" altLang="ja-JP" sz="1000" dirty="0">
                <a:latin typeface="+mn-ea"/>
                <a:hlinkClick r:id="rId2"/>
              </a:rPr>
              <a:t>http://</a:t>
            </a:r>
            <a:r>
              <a:rPr lang="en-US" altLang="ja-JP" sz="1000" dirty="0" smtClean="0">
                <a:latin typeface="+mn-ea"/>
                <a:hlinkClick r:id="rId2"/>
              </a:rPr>
              <a:t>honami-f.com</a:t>
            </a:r>
            <a:endParaRPr lang="en-US" altLang="ja-JP" sz="1000" dirty="0" smtClean="0">
              <a:latin typeface="+mn-ea"/>
            </a:endParaRPr>
          </a:p>
          <a:p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　　指定管理者　㈱トキワビル商会</a:t>
            </a:r>
            <a:endParaRPr lang="ja-JP" altLang="en-US" sz="1000" dirty="0">
              <a:latin typeface="+mn-ea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2" y="8254083"/>
            <a:ext cx="4802391" cy="74861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25" y="8180478"/>
            <a:ext cx="1941489" cy="21113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8" name="テキスト ボックス 47"/>
          <p:cNvSpPr txBox="1"/>
          <p:nvPr/>
        </p:nvSpPr>
        <p:spPr>
          <a:xfrm>
            <a:off x="2254275" y="9395632"/>
            <a:ext cx="2796841" cy="7004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800" dirty="0">
                <a:latin typeface="+mn-ea"/>
              </a:rPr>
              <a:t>利用時間</a:t>
            </a:r>
            <a:r>
              <a:rPr lang="en-US" altLang="ja-JP" sz="800" dirty="0">
                <a:latin typeface="+mn-ea"/>
              </a:rPr>
              <a:t>/</a:t>
            </a:r>
          </a:p>
          <a:p>
            <a:r>
              <a:rPr lang="ja-JP" altLang="en-US" sz="800" dirty="0">
                <a:latin typeface="+mn-ea"/>
              </a:rPr>
              <a:t>トレーニングルーム　    午前９時～午後</a:t>
            </a:r>
            <a:r>
              <a:rPr lang="ja-JP" altLang="en-US" sz="800" dirty="0" smtClean="0">
                <a:latin typeface="+mn-ea"/>
              </a:rPr>
              <a:t>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浴室　　　　　　　　         午前１０時～午後９時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大広間・生涯学習室 ・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研修室・多目的ホール　午前９時～午後</a:t>
            </a:r>
            <a:r>
              <a:rPr lang="en-US" altLang="ja-JP" sz="800" dirty="0">
                <a:latin typeface="+mn-ea"/>
              </a:rPr>
              <a:t>10</a:t>
            </a:r>
            <a:r>
              <a:rPr lang="ja-JP" altLang="en-US" sz="800" dirty="0">
                <a:latin typeface="+mn-ea"/>
              </a:rPr>
              <a:t>時</a:t>
            </a:r>
          </a:p>
        </p:txBody>
      </p:sp>
      <p:cxnSp>
        <p:nvCxnSpPr>
          <p:cNvPr id="50" name="直線コネクタ 49"/>
          <p:cNvCxnSpPr/>
          <p:nvPr/>
        </p:nvCxnSpPr>
        <p:spPr>
          <a:xfrm>
            <a:off x="102695" y="8038140"/>
            <a:ext cx="719576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図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97" y="8128230"/>
            <a:ext cx="927743" cy="1008891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4135522" y="9077342"/>
            <a:ext cx="1020714" cy="208048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pPr algn="ctr"/>
            <a:r>
              <a:rPr lang="ja-JP" altLang="en-US" sz="800" dirty="0"/>
              <a:t>ホームページ</a:t>
            </a: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6148926" y="9051307"/>
            <a:ext cx="113414" cy="124321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944316" y="8673801"/>
            <a:ext cx="1285343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900" dirty="0"/>
              <a:t>飯塚市穂波福祉</a:t>
            </a:r>
            <a:endParaRPr lang="en-US" altLang="ja-JP" sz="900" dirty="0"/>
          </a:p>
          <a:p>
            <a:r>
              <a:rPr lang="ja-JP" altLang="en-US" sz="900" dirty="0"/>
              <a:t>総合センター</a:t>
            </a:r>
          </a:p>
        </p:txBody>
      </p:sp>
      <p:sp>
        <p:nvSpPr>
          <p:cNvPr id="66" name="正方形/長方形 65"/>
          <p:cNvSpPr/>
          <p:nvPr/>
        </p:nvSpPr>
        <p:spPr>
          <a:xfrm>
            <a:off x="186055" y="4316039"/>
            <a:ext cx="2909213" cy="1026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71229" y="7015286"/>
            <a:ext cx="356025" cy="3975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湯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58995" y="7448632"/>
            <a:ext cx="25382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②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フローチャート : 結合子 15"/>
          <p:cNvSpPr/>
          <p:nvPr/>
        </p:nvSpPr>
        <p:spPr>
          <a:xfrm>
            <a:off x="102695" y="2249169"/>
            <a:ext cx="382550" cy="419793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/>
              <a:t>イ</a:t>
            </a:r>
            <a:endParaRPr kumimoji="1" lang="ja-JP" altLang="en-US" sz="20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50278" y="4753972"/>
            <a:ext cx="2799458" cy="1231106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★</a:t>
            </a:r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とき：２月２５日（日）</a:t>
            </a:r>
            <a:endParaRPr lang="en-US" altLang="ja-JP" sz="16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★</a:t>
            </a:r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時間：１３時～１５時３０分</a:t>
            </a:r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★</a:t>
            </a:r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場所：多目的ホール</a:t>
            </a:r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</a:t>
            </a:r>
            <a:r>
              <a:rPr lang="ja-JP" altLang="en-US" sz="16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★入場無料</a:t>
            </a:r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395986" y="1644638"/>
            <a:ext cx="3603810" cy="49333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i="1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デジタル</a:t>
            </a:r>
            <a:r>
              <a:rPr lang="ja-JP" altLang="en-US" sz="1400" b="1" i="1" dirty="0" smtClean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一眼レフカメラ教室生徒募集❣</a:t>
            </a:r>
            <a:endParaRPr kumimoji="1" lang="ja-JP" altLang="en-US" sz="1400" b="1" i="1" dirty="0">
              <a:solidFill>
                <a:schemeClr val="tx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84426" y="2263279"/>
            <a:ext cx="35283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64094" y="2240216"/>
            <a:ext cx="3812468" cy="2215991"/>
          </a:xfrm>
          <a:prstGeom prst="rect">
            <a:avLst/>
          </a:prstGeom>
          <a:noFill/>
          <a:ln w="15875">
            <a:solidFill>
              <a:schemeClr val="tx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chemeClr val="tx2"/>
                </a:solidFill>
              </a:rPr>
              <a:t>　　　　　　　　　　　</a:t>
            </a:r>
            <a:r>
              <a:rPr lang="en-US" altLang="ja-JP" sz="1400" dirty="0" smtClean="0">
                <a:solidFill>
                  <a:schemeClr val="tx2"/>
                </a:solidFill>
              </a:rPr>
              <a:t>【</a:t>
            </a:r>
            <a:r>
              <a:rPr lang="ja-JP" altLang="en-US" sz="1400" dirty="0" smtClean="0">
                <a:solidFill>
                  <a:schemeClr val="tx2"/>
                </a:solidFill>
              </a:rPr>
              <a:t>募集要領</a:t>
            </a:r>
            <a:r>
              <a:rPr lang="en-US" altLang="ja-JP" sz="1400" dirty="0" smtClean="0">
                <a:solidFill>
                  <a:schemeClr val="tx2"/>
                </a:solidFill>
              </a:rPr>
              <a:t>】</a:t>
            </a:r>
          </a:p>
          <a:p>
            <a:r>
              <a:rPr lang="ja-JP" altLang="en-US" sz="1200" dirty="0" smtClean="0">
                <a:solidFill>
                  <a:schemeClr val="tx2"/>
                </a:solidFill>
              </a:rPr>
              <a:t>　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2024</a:t>
            </a:r>
            <a:r>
              <a:rPr lang="ja-JP" altLang="en-US" sz="1400" b="1" dirty="0" smtClean="0">
                <a:solidFill>
                  <a:srgbClr val="FF0000"/>
                </a:solidFill>
              </a:rPr>
              <a:t>デジタル一眼レフカメラ教室（基礎コース）</a:t>
            </a:r>
            <a:endParaRPr lang="en-US" altLang="ja-JP" sz="1400" b="1" dirty="0" smtClean="0">
              <a:solidFill>
                <a:srgbClr val="FF0000"/>
              </a:solidFill>
            </a:endParaRPr>
          </a:p>
          <a:p>
            <a:r>
              <a:rPr lang="ja-JP" altLang="en-US" sz="1200" dirty="0" smtClean="0">
                <a:solidFill>
                  <a:schemeClr val="tx2"/>
                </a:solidFill>
              </a:rPr>
              <a:t>　　〇とき：毎月第１木曜日（月１回）１０時～１２時</a:t>
            </a:r>
            <a:endParaRPr lang="en-US" altLang="ja-JP" sz="1200" dirty="0" smtClean="0">
              <a:solidFill>
                <a:schemeClr val="tx2"/>
              </a:solidFill>
            </a:endParaRPr>
          </a:p>
          <a:p>
            <a:r>
              <a:rPr lang="ja-JP" altLang="en-US" sz="1200" dirty="0">
                <a:solidFill>
                  <a:schemeClr val="tx2"/>
                </a:solidFill>
              </a:rPr>
              <a:t>　</a:t>
            </a:r>
            <a:r>
              <a:rPr lang="ja-JP" altLang="en-US" sz="1200" dirty="0" smtClean="0">
                <a:solidFill>
                  <a:schemeClr val="tx2"/>
                </a:solidFill>
              </a:rPr>
              <a:t>　第１回は４月４日（木）　全１２回</a:t>
            </a:r>
            <a:endParaRPr lang="en-US" altLang="ja-JP" sz="1200" dirty="0" smtClean="0">
              <a:solidFill>
                <a:schemeClr val="tx2"/>
              </a:solidFill>
            </a:endParaRPr>
          </a:p>
          <a:p>
            <a:r>
              <a:rPr lang="ja-JP" altLang="en-US" sz="1200" dirty="0" smtClean="0">
                <a:solidFill>
                  <a:schemeClr val="tx2"/>
                </a:solidFill>
              </a:rPr>
              <a:t>　　〇場所：福祉センター研修室１－２</a:t>
            </a:r>
            <a:endParaRPr lang="en-US" altLang="ja-JP" sz="1200" dirty="0" smtClean="0">
              <a:solidFill>
                <a:schemeClr val="tx2"/>
              </a:solidFill>
            </a:endParaRPr>
          </a:p>
          <a:p>
            <a:r>
              <a:rPr lang="ja-JP" altLang="en-US" sz="1200" dirty="0" smtClean="0">
                <a:solidFill>
                  <a:schemeClr val="tx2"/>
                </a:solidFill>
              </a:rPr>
              <a:t>　　〇月謝：１，５００円　〇募集人数　１０名程度</a:t>
            </a:r>
            <a:endParaRPr lang="en-US" altLang="ja-JP" sz="1200" dirty="0" smtClean="0">
              <a:solidFill>
                <a:schemeClr val="tx2"/>
              </a:solidFill>
            </a:endParaRPr>
          </a:p>
          <a:p>
            <a:r>
              <a:rPr lang="ja-JP" altLang="en-US" sz="1200" dirty="0">
                <a:solidFill>
                  <a:schemeClr val="tx2"/>
                </a:solidFill>
              </a:rPr>
              <a:t>　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2024</a:t>
            </a:r>
            <a:r>
              <a:rPr lang="ja-JP" altLang="en-US" sz="1400" b="1" dirty="0" smtClean="0">
                <a:solidFill>
                  <a:srgbClr val="FF0000"/>
                </a:solidFill>
              </a:rPr>
              <a:t>デジタル一眼レフカメラ教室（中級コース）</a:t>
            </a:r>
            <a:endParaRPr lang="en-US" altLang="ja-JP" sz="1400" b="1" dirty="0" smtClean="0">
              <a:solidFill>
                <a:srgbClr val="FF0000"/>
              </a:solidFill>
            </a:endParaRPr>
          </a:p>
          <a:p>
            <a:r>
              <a:rPr lang="ja-JP" altLang="en-US" sz="1200" dirty="0" smtClean="0">
                <a:solidFill>
                  <a:schemeClr val="tx2"/>
                </a:solidFill>
              </a:rPr>
              <a:t>　　〇とき：毎月第３木曜日（月１回）１０時～１２時</a:t>
            </a:r>
            <a:endParaRPr lang="en-US" altLang="ja-JP" sz="1200" dirty="0" smtClean="0">
              <a:solidFill>
                <a:schemeClr val="tx2"/>
              </a:solidFill>
            </a:endParaRPr>
          </a:p>
          <a:p>
            <a:r>
              <a:rPr lang="ja-JP" altLang="en-US" sz="1200" dirty="0">
                <a:solidFill>
                  <a:schemeClr val="tx2"/>
                </a:solidFill>
              </a:rPr>
              <a:t>　</a:t>
            </a:r>
            <a:r>
              <a:rPr lang="ja-JP" altLang="en-US" sz="1200" dirty="0" smtClean="0">
                <a:solidFill>
                  <a:schemeClr val="tx2"/>
                </a:solidFill>
              </a:rPr>
              <a:t>　第１回は４月１８日（木）全１２回</a:t>
            </a:r>
            <a:endParaRPr lang="en-US" altLang="ja-JP" sz="1200" dirty="0" smtClean="0">
              <a:solidFill>
                <a:schemeClr val="tx2"/>
              </a:solidFill>
            </a:endParaRPr>
          </a:p>
          <a:p>
            <a:r>
              <a:rPr lang="ja-JP" altLang="en-US" sz="1200" dirty="0" smtClean="0">
                <a:solidFill>
                  <a:schemeClr val="tx2"/>
                </a:solidFill>
              </a:rPr>
              <a:t>　　〇場所：福祉センター研修室１－２</a:t>
            </a:r>
            <a:endParaRPr lang="en-US" altLang="ja-JP" sz="1200" dirty="0" smtClean="0">
              <a:solidFill>
                <a:schemeClr val="tx2"/>
              </a:solidFill>
            </a:endParaRPr>
          </a:p>
          <a:p>
            <a:r>
              <a:rPr lang="ja-JP" altLang="en-US" sz="1200" dirty="0" smtClean="0">
                <a:solidFill>
                  <a:schemeClr val="tx2"/>
                </a:solidFill>
              </a:rPr>
              <a:t>　　〇月謝：２，０００円　〇募集人員　６名程度</a:t>
            </a:r>
            <a:endParaRPr lang="en-US" altLang="ja-JP" sz="1200" dirty="0" smtClean="0">
              <a:solidFill>
                <a:schemeClr val="tx2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50278" y="893631"/>
            <a:ext cx="532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</a:t>
            </a:r>
          </a:p>
        </p:txBody>
      </p:sp>
      <p:sp>
        <p:nvSpPr>
          <p:cNvPr id="38" name="角丸四角形 37"/>
          <p:cNvSpPr/>
          <p:nvPr/>
        </p:nvSpPr>
        <p:spPr>
          <a:xfrm>
            <a:off x="613849" y="7056894"/>
            <a:ext cx="2569142" cy="8732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 smtClean="0">
                <a:solidFill>
                  <a:schemeClr val="accent4">
                    <a:lumMod val="75000"/>
                  </a:schemeClr>
                </a:solidFill>
              </a:rPr>
              <a:t>　　</a:t>
            </a:r>
            <a:r>
              <a:rPr lang="ja-JP" altLang="en-US" sz="1600" b="1" dirty="0" smtClean="0">
                <a:solidFill>
                  <a:schemeClr val="accent4">
                    <a:lumMod val="75000"/>
                  </a:schemeClr>
                </a:solidFill>
              </a:rPr>
              <a:t>季節の湯　「薬草香湯」</a:t>
            </a:r>
            <a:r>
              <a:rPr lang="ja-JP" altLang="en-US" sz="1400" b="1" dirty="0" smtClean="0">
                <a:solidFill>
                  <a:schemeClr val="accent4">
                    <a:lumMod val="75000"/>
                  </a:schemeClr>
                </a:solidFill>
              </a:rPr>
              <a:t>　　　　　　　</a:t>
            </a:r>
            <a:r>
              <a:rPr lang="ja-JP" altLang="en-US" sz="1400" b="1" dirty="0">
                <a:solidFill>
                  <a:schemeClr val="accent4">
                    <a:lumMod val="75000"/>
                  </a:schemeClr>
                </a:solidFill>
              </a:rPr>
              <a:t>　</a:t>
            </a:r>
            <a:r>
              <a:rPr lang="ja-JP" altLang="en-US" sz="1400" b="1" dirty="0" smtClean="0">
                <a:solidFill>
                  <a:schemeClr val="accent4">
                    <a:lumMod val="75000"/>
                  </a:schemeClr>
                </a:solidFill>
              </a:rPr>
              <a:t>　　　　　　　　　　　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 dirty="0" smtClean="0">
                <a:solidFill>
                  <a:srgbClr val="FF0000"/>
                </a:solidFill>
              </a:rPr>
              <a:t>　　　開催日：２月１６日（金）</a:t>
            </a:r>
            <a:endParaRPr lang="en-US" altLang="ja-JP" sz="1400" dirty="0" smtClean="0">
              <a:solidFill>
                <a:srgbClr val="FF0000"/>
              </a:solidFill>
            </a:endParaRPr>
          </a:p>
          <a:p>
            <a:r>
              <a:rPr kumimoji="1" lang="ja-JP" altLang="en-US" sz="1400" dirty="0" smtClean="0">
                <a:solidFill>
                  <a:schemeClr val="accent4">
                    <a:lumMod val="75000"/>
                  </a:schemeClr>
                </a:solidFill>
              </a:rPr>
              <a:t>　　　場所：ほなみの湯　</a:t>
            </a:r>
            <a:endParaRPr kumimoji="1" lang="en-US" altLang="ja-JP" sz="1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3359491" y="4592829"/>
            <a:ext cx="3612004" cy="601049"/>
          </a:xfrm>
          <a:prstGeom prst="roundRect">
            <a:avLst/>
          </a:prstGeom>
          <a:pattFill prst="pct4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tx2">
                    <a:lumMod val="75000"/>
                  </a:schemeClr>
                </a:solidFill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ロビーコンサート　ウクレレダンディーズ</a:t>
            </a:r>
            <a:endParaRPr lang="en-US" altLang="ja-JP" sz="1600" b="1" dirty="0" smtClean="0">
              <a:solidFill>
                <a:schemeClr val="tx2">
                  <a:lumMod val="75000"/>
                </a:schemeClr>
              </a:solidFill>
              <a:latin typeface="Ｃ＆Ｇ Pブーケ" panose="02000600000000000000" pitchFamily="2" charset="-128"/>
              <a:ea typeface="Ｃ＆Ｇ Pブーケ" panose="02000600000000000000" pitchFamily="2" charset="-128"/>
            </a:endParaRPr>
          </a:p>
          <a:p>
            <a:pPr algn="ctr"/>
            <a:r>
              <a:rPr kumimoji="1" lang="ja-JP" altLang="en-US" sz="1600" b="1" dirty="0" smtClean="0">
                <a:solidFill>
                  <a:schemeClr val="tx2">
                    <a:lumMod val="75000"/>
                  </a:schemeClr>
                </a:solidFill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１２月９日　</a:t>
            </a:r>
            <a:endParaRPr kumimoji="1" lang="ja-JP" altLang="en-US" sz="1600" b="1" dirty="0">
              <a:solidFill>
                <a:schemeClr val="tx2">
                  <a:lumMod val="75000"/>
                </a:schemeClr>
              </a:solidFill>
              <a:latin typeface="Ｃ＆Ｇ Pブーケ" panose="02000600000000000000" pitchFamily="2" charset="-128"/>
              <a:ea typeface="Ｃ＆Ｇ Pブーケ" panose="02000600000000000000" pitchFamily="2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17009" y="4001125"/>
            <a:ext cx="27725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200" dirty="0" smtClean="0">
                <a:latin typeface="+mn-ea"/>
              </a:rPr>
              <a:t>　</a:t>
            </a:r>
            <a:r>
              <a:rPr kumimoji="1" lang="ja-JP" altLang="en-US" sz="1200" dirty="0">
                <a:latin typeface="+mn-ea"/>
              </a:rPr>
              <a:t>　</a:t>
            </a:r>
            <a:r>
              <a:rPr kumimoji="1" lang="ja-JP" altLang="en-US" sz="1200" dirty="0" smtClean="0">
                <a:latin typeface="+mn-ea"/>
              </a:rPr>
              <a:t>　　　</a:t>
            </a:r>
            <a:endParaRPr kumimoji="1" lang="en-US" altLang="ja-JP" sz="1200" dirty="0" smtClean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</a:t>
            </a:r>
            <a:endParaRPr kumimoji="1" lang="ja-JP" altLang="en-US" sz="1200" dirty="0">
              <a:latin typeface="+mn-ea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141" y="157549"/>
            <a:ext cx="2304255" cy="1383255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8" y="3186214"/>
            <a:ext cx="2823493" cy="1475800"/>
          </a:xfrm>
          <a:prstGeom prst="rect">
            <a:avLst/>
          </a:prstGeom>
        </p:spPr>
      </p:pic>
      <p:sp>
        <p:nvSpPr>
          <p:cNvPr id="33" name="上リボン 32"/>
          <p:cNvSpPr/>
          <p:nvPr/>
        </p:nvSpPr>
        <p:spPr>
          <a:xfrm>
            <a:off x="517618" y="2284078"/>
            <a:ext cx="2700343" cy="881580"/>
          </a:xfrm>
          <a:prstGeom prst="ribbon2">
            <a:avLst>
              <a:gd name="adj1" fmla="val 19563"/>
              <a:gd name="adj2" fmla="val 75000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i="1" dirty="0" smtClean="0">
                <a:solidFill>
                  <a:schemeClr val="tx2"/>
                </a:solidFill>
              </a:rPr>
              <a:t>ハワイアン・フラと</a:t>
            </a:r>
            <a:endParaRPr lang="en-US" altLang="ja-JP" sz="1400" b="1" i="1" dirty="0">
              <a:solidFill>
                <a:schemeClr val="tx2"/>
              </a:solidFill>
            </a:endParaRPr>
          </a:p>
          <a:p>
            <a:pPr algn="ctr"/>
            <a:r>
              <a:rPr kumimoji="1" lang="ja-JP" altLang="en-US" sz="1400" b="1" i="1" dirty="0" smtClean="0">
                <a:solidFill>
                  <a:schemeClr val="tx2"/>
                </a:solidFill>
              </a:rPr>
              <a:t>ホノルルハワイアンズ</a:t>
            </a:r>
            <a:endParaRPr kumimoji="1" lang="en-US" altLang="ja-JP" sz="1400" b="1" i="1" dirty="0" smtClean="0">
              <a:solidFill>
                <a:schemeClr val="tx2"/>
              </a:solidFill>
            </a:endParaRPr>
          </a:p>
          <a:p>
            <a:pPr algn="ctr"/>
            <a:r>
              <a:rPr kumimoji="1" lang="ja-JP" altLang="en-US" sz="1400" b="1" i="1" dirty="0" smtClean="0">
                <a:solidFill>
                  <a:schemeClr val="tx2"/>
                </a:solidFill>
              </a:rPr>
              <a:t>発表会</a:t>
            </a:r>
            <a:endParaRPr kumimoji="1" lang="ja-JP" altLang="en-US" sz="1400" b="1" i="1" dirty="0">
              <a:solidFill>
                <a:schemeClr val="tx2"/>
              </a:solidFill>
            </a:endParaRPr>
          </a:p>
        </p:txBody>
      </p:sp>
      <p:sp>
        <p:nvSpPr>
          <p:cNvPr id="47" name="フローチャート : 結合子 15"/>
          <p:cNvSpPr/>
          <p:nvPr/>
        </p:nvSpPr>
        <p:spPr>
          <a:xfrm>
            <a:off x="44704" y="5962428"/>
            <a:ext cx="382550" cy="489806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展</a:t>
            </a:r>
            <a:endParaRPr kumimoji="1" lang="ja-JP" altLang="en-US" sz="2000" dirty="0"/>
          </a:p>
        </p:txBody>
      </p:sp>
      <p:sp>
        <p:nvSpPr>
          <p:cNvPr id="40" name="角丸四角形 39"/>
          <p:cNvSpPr/>
          <p:nvPr/>
        </p:nvSpPr>
        <p:spPr>
          <a:xfrm>
            <a:off x="442093" y="6122759"/>
            <a:ext cx="2942333" cy="826164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カメラ教室作品展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algn="ctr"/>
            <a:r>
              <a:rPr lang="ja-JP" altLang="en-US" sz="1300" b="1" dirty="0" smtClean="0">
                <a:solidFill>
                  <a:schemeClr val="accent1">
                    <a:lumMod val="50000"/>
                  </a:schemeClr>
                </a:solidFill>
              </a:rPr>
              <a:t>〇午前の部：</a:t>
            </a:r>
            <a:r>
              <a:rPr lang="en-US" altLang="ja-JP" sz="13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ja-JP" altLang="en-US" sz="1300" b="1" dirty="0" smtClean="0">
                <a:solidFill>
                  <a:schemeClr val="accent1">
                    <a:lumMod val="50000"/>
                  </a:schemeClr>
                </a:solidFill>
              </a:rPr>
              <a:t>月１日（木）～</a:t>
            </a:r>
            <a:r>
              <a:rPr lang="en-US" altLang="ja-JP" sz="1300" b="1" dirty="0" smtClean="0">
                <a:solidFill>
                  <a:schemeClr val="accent1">
                    <a:lumMod val="50000"/>
                  </a:schemeClr>
                </a:solidFill>
              </a:rPr>
              <a:t>14</a:t>
            </a:r>
            <a:r>
              <a:rPr lang="ja-JP" altLang="en-US" sz="1300" b="1" dirty="0" smtClean="0">
                <a:solidFill>
                  <a:schemeClr val="accent1">
                    <a:lumMod val="50000"/>
                  </a:schemeClr>
                </a:solidFill>
              </a:rPr>
              <a:t>日（水）</a:t>
            </a:r>
            <a:endParaRPr lang="en-US" altLang="ja-JP" sz="13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kumimoji="1" lang="ja-JP" altLang="en-US" sz="1300" b="1" dirty="0" smtClean="0">
                <a:solidFill>
                  <a:schemeClr val="accent1">
                    <a:lumMod val="50000"/>
                  </a:schemeClr>
                </a:solidFill>
              </a:rPr>
              <a:t>〇午後の部：</a:t>
            </a:r>
            <a:r>
              <a:rPr kumimoji="1" lang="en-US" altLang="ja-JP" sz="13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kumimoji="1" lang="ja-JP" altLang="en-US" sz="1300" b="1" dirty="0" smtClean="0">
                <a:solidFill>
                  <a:schemeClr val="accent1">
                    <a:lumMod val="50000"/>
                  </a:schemeClr>
                </a:solidFill>
              </a:rPr>
              <a:t>月</a:t>
            </a:r>
            <a:r>
              <a:rPr kumimoji="1" lang="en-US" altLang="ja-JP" sz="1300" b="1" dirty="0" smtClean="0">
                <a:solidFill>
                  <a:schemeClr val="accent1">
                    <a:lumMod val="50000"/>
                  </a:schemeClr>
                </a:solidFill>
              </a:rPr>
              <a:t>14</a:t>
            </a:r>
            <a:r>
              <a:rPr kumimoji="1" lang="ja-JP" altLang="en-US" sz="1300" b="1" dirty="0" smtClean="0">
                <a:solidFill>
                  <a:schemeClr val="accent1">
                    <a:lumMod val="50000"/>
                  </a:schemeClr>
                </a:solidFill>
              </a:rPr>
              <a:t>日（水）～</a:t>
            </a:r>
            <a:r>
              <a:rPr kumimoji="1" lang="en-US" altLang="ja-JP" sz="1300" b="1" dirty="0" smtClean="0">
                <a:solidFill>
                  <a:schemeClr val="accent1">
                    <a:lumMod val="50000"/>
                  </a:schemeClr>
                </a:solidFill>
              </a:rPr>
              <a:t>28</a:t>
            </a:r>
            <a:r>
              <a:rPr kumimoji="1" lang="ja-JP" altLang="en-US" sz="1300" b="1" dirty="0" smtClean="0">
                <a:solidFill>
                  <a:schemeClr val="accent1">
                    <a:lumMod val="50000"/>
                  </a:schemeClr>
                </a:solidFill>
              </a:rPr>
              <a:t>日（水）</a:t>
            </a:r>
            <a:endParaRPr kumimoji="1" lang="ja-JP" altLang="en-US" sz="1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926" y="5238588"/>
            <a:ext cx="687492" cy="68749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24" y="5288570"/>
            <a:ext cx="1750676" cy="131300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5288570"/>
            <a:ext cx="1802622" cy="132732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17" y="6660935"/>
            <a:ext cx="1801905" cy="130215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05" y="6663476"/>
            <a:ext cx="1772825" cy="132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3485</TotalTime>
  <Words>60</Words>
  <Application>Microsoft Office PowerPoint</Application>
  <PresentationFormat>ユーザー設定</PresentationFormat>
  <Paragraphs>60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Ｃ＆Ｇ Pブーケ</vt:lpstr>
      <vt:lpstr>Ｃ＆Ｇブーケ</vt:lpstr>
      <vt:lpstr>HGP創英ﾌﾟﾚｾﾞﾝｽEB</vt:lpstr>
      <vt:lpstr>HGP創英角ｺﾞｼｯｸUB</vt:lpstr>
      <vt:lpstr>HG丸ｺﾞｼｯｸM-PRO</vt:lpstr>
      <vt:lpstr>ＭＳ Ｐゴシック</vt:lpstr>
      <vt:lpstr>ＭＳ Ｐ明朝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　勝也</dc:creator>
  <cp:lastModifiedBy>穂波福祉センター1</cp:lastModifiedBy>
  <cp:revision>519</cp:revision>
  <cp:lastPrinted>2024-01-29T07:20:41Z</cp:lastPrinted>
  <dcterms:created xsi:type="dcterms:W3CDTF">2016-04-30T00:52:33Z</dcterms:created>
  <dcterms:modified xsi:type="dcterms:W3CDTF">2024-02-24T06:25:09Z</dcterms:modified>
</cp:coreProperties>
</file>