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  <a:srgbClr val="FFFF99"/>
    <a:srgbClr val="0099CC"/>
    <a:srgbClr val="FF99FF"/>
    <a:srgbClr val="66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51" d="100"/>
          <a:sy n="51" d="100"/>
        </p:scale>
        <p:origin x="2934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8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71" y="3243477"/>
            <a:ext cx="6120766" cy="2238044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6" y="5916560"/>
            <a:ext cx="5040630" cy="26682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0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1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2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654" y="418131"/>
            <a:ext cx="1620204" cy="890867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60049" y="418131"/>
            <a:ext cx="4740593" cy="89086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5" y="6709302"/>
            <a:ext cx="6120766" cy="2073696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68825" y="4425340"/>
            <a:ext cx="6120766" cy="228396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205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11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17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23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028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234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440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646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60045" y="2436234"/>
            <a:ext cx="3180398" cy="689056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60457" y="2436234"/>
            <a:ext cx="3180398" cy="689056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60046" y="2337140"/>
            <a:ext cx="3181648" cy="9740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578" indent="0">
              <a:buNone/>
              <a:defRPr sz="1800" b="1"/>
            </a:lvl2pPr>
            <a:lvl3pPr marL="841157" indent="0">
              <a:buNone/>
              <a:defRPr sz="1700" b="1"/>
            </a:lvl3pPr>
            <a:lvl4pPr marL="1261735" indent="0">
              <a:buNone/>
              <a:defRPr sz="1500" b="1"/>
            </a:lvl4pPr>
            <a:lvl5pPr marL="1682313" indent="0">
              <a:buNone/>
              <a:defRPr sz="1500" b="1"/>
            </a:lvl5pPr>
            <a:lvl6pPr marL="2102891" indent="0">
              <a:buNone/>
              <a:defRPr sz="1500" b="1"/>
            </a:lvl6pPr>
            <a:lvl7pPr marL="2523470" indent="0">
              <a:buNone/>
              <a:defRPr sz="1500" b="1"/>
            </a:lvl7pPr>
            <a:lvl8pPr marL="2944048" indent="0">
              <a:buNone/>
              <a:defRPr sz="1500" b="1"/>
            </a:lvl8pPr>
            <a:lvl9pPr marL="3364626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0046" y="3311147"/>
            <a:ext cx="3181648" cy="60156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657958" y="2337140"/>
            <a:ext cx="3182898" cy="9740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578" indent="0">
              <a:buNone/>
              <a:defRPr sz="1800" b="1"/>
            </a:lvl2pPr>
            <a:lvl3pPr marL="841157" indent="0">
              <a:buNone/>
              <a:defRPr sz="1700" b="1"/>
            </a:lvl3pPr>
            <a:lvl4pPr marL="1261735" indent="0">
              <a:buNone/>
              <a:defRPr sz="1500" b="1"/>
            </a:lvl4pPr>
            <a:lvl5pPr marL="1682313" indent="0">
              <a:buNone/>
              <a:defRPr sz="1500" b="1"/>
            </a:lvl5pPr>
            <a:lvl6pPr marL="2102891" indent="0">
              <a:buNone/>
              <a:defRPr sz="1500" b="1"/>
            </a:lvl6pPr>
            <a:lvl7pPr marL="2523470" indent="0">
              <a:buNone/>
              <a:defRPr sz="1500" b="1"/>
            </a:lvl7pPr>
            <a:lvl8pPr marL="2944048" indent="0">
              <a:buNone/>
              <a:defRPr sz="1500" b="1"/>
            </a:lvl8pPr>
            <a:lvl9pPr marL="3364626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657958" y="3311147"/>
            <a:ext cx="3182898" cy="60156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9" y="415710"/>
            <a:ext cx="2369047" cy="176916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15352" y="415710"/>
            <a:ext cx="4025504" cy="8911094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60049" y="2184879"/>
            <a:ext cx="2369047" cy="7141927"/>
          </a:xfrm>
        </p:spPr>
        <p:txBody>
          <a:bodyPr/>
          <a:lstStyle>
            <a:lvl1pPr marL="0" indent="0">
              <a:buNone/>
              <a:defRPr sz="1300"/>
            </a:lvl1pPr>
            <a:lvl2pPr marL="420578" indent="0">
              <a:buNone/>
              <a:defRPr sz="1100"/>
            </a:lvl2pPr>
            <a:lvl3pPr marL="841157" indent="0">
              <a:buNone/>
              <a:defRPr sz="900"/>
            </a:lvl3pPr>
            <a:lvl4pPr marL="1261735" indent="0">
              <a:buNone/>
              <a:defRPr sz="800"/>
            </a:lvl4pPr>
            <a:lvl5pPr marL="1682313" indent="0">
              <a:buNone/>
              <a:defRPr sz="800"/>
            </a:lvl5pPr>
            <a:lvl6pPr marL="2102891" indent="0">
              <a:buNone/>
              <a:defRPr sz="800"/>
            </a:lvl6pPr>
            <a:lvl7pPr marL="2523470" indent="0">
              <a:buNone/>
              <a:defRPr sz="800"/>
            </a:lvl7pPr>
            <a:lvl8pPr marL="2944048" indent="0">
              <a:buNone/>
              <a:defRPr sz="800"/>
            </a:lvl8pPr>
            <a:lvl9pPr marL="3364626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8" y="7308695"/>
            <a:ext cx="4320540" cy="86283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11428" y="932924"/>
            <a:ext cx="4320540" cy="6264593"/>
          </a:xfrm>
        </p:spPr>
        <p:txBody>
          <a:bodyPr/>
          <a:lstStyle>
            <a:lvl1pPr marL="0" indent="0">
              <a:buNone/>
              <a:defRPr sz="2900"/>
            </a:lvl1pPr>
            <a:lvl2pPr marL="420578" indent="0">
              <a:buNone/>
              <a:defRPr sz="2600"/>
            </a:lvl2pPr>
            <a:lvl3pPr marL="841157" indent="0">
              <a:buNone/>
              <a:defRPr sz="2200"/>
            </a:lvl3pPr>
            <a:lvl4pPr marL="1261735" indent="0">
              <a:buNone/>
              <a:defRPr sz="1800"/>
            </a:lvl4pPr>
            <a:lvl5pPr marL="1682313" indent="0">
              <a:buNone/>
              <a:defRPr sz="1800"/>
            </a:lvl5pPr>
            <a:lvl6pPr marL="2102891" indent="0">
              <a:buNone/>
              <a:defRPr sz="1800"/>
            </a:lvl6pPr>
            <a:lvl7pPr marL="2523470" indent="0">
              <a:buNone/>
              <a:defRPr sz="1800"/>
            </a:lvl7pPr>
            <a:lvl8pPr marL="2944048" indent="0">
              <a:buNone/>
              <a:defRPr sz="1800"/>
            </a:lvl8pPr>
            <a:lvl9pPr marL="3364626" indent="0">
              <a:buNone/>
              <a:defRPr sz="1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11428" y="8171527"/>
            <a:ext cx="4320540" cy="1225365"/>
          </a:xfrm>
        </p:spPr>
        <p:txBody>
          <a:bodyPr/>
          <a:lstStyle>
            <a:lvl1pPr marL="0" indent="0">
              <a:buNone/>
              <a:defRPr sz="1300"/>
            </a:lvl1pPr>
            <a:lvl2pPr marL="420578" indent="0">
              <a:buNone/>
              <a:defRPr sz="1100"/>
            </a:lvl2pPr>
            <a:lvl3pPr marL="841157" indent="0">
              <a:buNone/>
              <a:defRPr sz="900"/>
            </a:lvl3pPr>
            <a:lvl4pPr marL="1261735" indent="0">
              <a:buNone/>
              <a:defRPr sz="800"/>
            </a:lvl4pPr>
            <a:lvl5pPr marL="1682313" indent="0">
              <a:buNone/>
              <a:defRPr sz="800"/>
            </a:lvl5pPr>
            <a:lvl6pPr marL="2102891" indent="0">
              <a:buNone/>
              <a:defRPr sz="800"/>
            </a:lvl6pPr>
            <a:lvl7pPr marL="2523470" indent="0">
              <a:buNone/>
              <a:defRPr sz="800"/>
            </a:lvl7pPr>
            <a:lvl8pPr marL="2944048" indent="0">
              <a:buNone/>
              <a:defRPr sz="800"/>
            </a:lvl8pPr>
            <a:lvl9pPr marL="3364626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60047" y="418124"/>
            <a:ext cx="6480811" cy="1740164"/>
          </a:xfrm>
          <a:prstGeom prst="rect">
            <a:avLst/>
          </a:prstGeom>
        </p:spPr>
        <p:txBody>
          <a:bodyPr vert="horz" lIns="84116" tIns="42058" rIns="84116" bIns="42058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60047" y="2436234"/>
            <a:ext cx="6480811" cy="6890569"/>
          </a:xfrm>
          <a:prstGeom prst="rect">
            <a:avLst/>
          </a:prstGeom>
        </p:spPr>
        <p:txBody>
          <a:bodyPr vert="horz" lIns="84116" tIns="42058" rIns="84116" bIns="4205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60046" y="9677255"/>
            <a:ext cx="1680210" cy="555885"/>
          </a:xfrm>
          <a:prstGeom prst="rect">
            <a:avLst/>
          </a:prstGeom>
        </p:spPr>
        <p:txBody>
          <a:bodyPr vert="horz" lIns="84116" tIns="42058" rIns="84116" bIns="4205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2024/9/4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60313" y="9677255"/>
            <a:ext cx="2280285" cy="555885"/>
          </a:xfrm>
          <a:prstGeom prst="rect">
            <a:avLst/>
          </a:prstGeom>
        </p:spPr>
        <p:txBody>
          <a:bodyPr vert="horz" lIns="84116" tIns="42058" rIns="84116" bIns="4205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160646" y="9677255"/>
            <a:ext cx="1680210" cy="555885"/>
          </a:xfrm>
          <a:prstGeom prst="rect">
            <a:avLst/>
          </a:prstGeom>
        </p:spPr>
        <p:txBody>
          <a:bodyPr vert="horz" lIns="84116" tIns="42058" rIns="84116" bIns="4205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41157" rtl="0" eaLnBrk="1" latinLnBrk="0" hangingPunct="1"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434" indent="-315434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440" indent="-262861" algn="l" defTabSz="841157" rtl="0" eaLnBrk="1" latinLnBrk="0" hangingPunct="1">
        <a:spcBef>
          <a:spcPct val="20000"/>
        </a:spcBef>
        <a:buFont typeface="Arial" pitchFamily="34" charset="0"/>
        <a:buChar char="–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1446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24" indent="-210289" algn="l" defTabSz="841157" rtl="0" eaLnBrk="1" latinLnBrk="0" hangingPunct="1"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602" indent="-210289" algn="l" defTabSz="841157" rtl="0" eaLnBrk="1" latinLnBrk="0" hangingPunct="1"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3181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759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337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4915" indent="-210289" algn="l" defTabSz="841157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578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1157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735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2313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891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3470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4048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4626" algn="l" defTabSz="84115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13" Type="http://schemas.openxmlformats.org/officeDocument/2006/relationships/image" Target="../media/image17.jpeg"/><Relationship Id="rId18" Type="http://schemas.openxmlformats.org/officeDocument/2006/relationships/image" Target="../media/image22.jfif"/><Relationship Id="rId3" Type="http://schemas.openxmlformats.org/officeDocument/2006/relationships/hyperlink" Target="http://honami-f.com/" TargetMode="External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17" Type="http://schemas.openxmlformats.org/officeDocument/2006/relationships/image" Target="../media/image21.jf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20" Type="http://schemas.openxmlformats.org/officeDocument/2006/relationships/image" Target="../media/image2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fif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00651" y="194930"/>
            <a:ext cx="1293309" cy="1190090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2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3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ja-JP" alt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７３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2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96993" y="93231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8122" y="9209015"/>
            <a:ext cx="2232248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kumimoji="1" lang="ja-JP" altLang="en-US" sz="1000" dirty="0" smtClean="0"/>
              <a:t>　　　　　　　</a:t>
            </a:r>
            <a:r>
              <a:rPr kumimoji="1" lang="ja-JP" altLang="en-US" sz="1800" dirty="0" smtClean="0"/>
              <a:t>　</a:t>
            </a:r>
            <a:endParaRPr kumimoji="1" lang="ja-JP" altLang="en-US" sz="1800" b="1" dirty="0">
              <a:solidFill>
                <a:schemeClr val="bg1">
                  <a:lumMod val="50000"/>
                </a:schemeClr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364501" y="9209015"/>
            <a:ext cx="2088232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kumimoji="1" lang="ja-JP" altLang="en-US" sz="1000" dirty="0" smtClean="0"/>
              <a:t>　　　　</a:t>
            </a:r>
            <a:r>
              <a:rPr kumimoji="1" lang="ja-JP" altLang="en-US" sz="18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endParaRPr kumimoji="1" lang="ja-JP" altLang="en-US" sz="1800" dirty="0">
              <a:solidFill>
                <a:schemeClr val="bg1">
                  <a:lumMod val="50000"/>
                </a:schemeClr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8" y="9223484"/>
            <a:ext cx="6465440" cy="1019175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642144" y="9256197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ARＰＯＰ体B" panose="040B0809000000000000" pitchFamily="49" charset="-128"/>
                <a:ea typeface="ARＰＯＰ体B" panose="040B0809000000000000" pitchFamily="49" charset="-128"/>
              </a:rPr>
              <a:t>絵手紙作品展</a:t>
            </a:r>
            <a:endParaRPr lang="ja-JP" alt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2"/>
              </a:solidFill>
              <a:effectLst/>
              <a:latin typeface="ARＰＯＰ体B" panose="040B0809000000000000" pitchFamily="49" charset="-128"/>
              <a:ea typeface="ARＰＯＰ体B" panose="040B0809000000000000" pitchFamily="49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891247" y="9475825"/>
            <a:ext cx="1814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ARＰＯＰ体B" panose="040B0809000000000000" pitchFamily="49" charset="-128"/>
                <a:ea typeface="ARＰＯＰ体B" panose="040B0809000000000000" pitchFamily="49" charset="-128"/>
              </a:rPr>
              <a:t>7/17</a:t>
            </a:r>
            <a:r>
              <a:rPr lang="ja-JP" alt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ARＰＯＰ体B" panose="040B0809000000000000" pitchFamily="49" charset="-128"/>
                <a:ea typeface="ARＰＯＰ体B" panose="040B0809000000000000" pitchFamily="49" charset="-128"/>
              </a:rPr>
              <a:t>～</a:t>
            </a:r>
            <a:r>
              <a:rPr lang="en-US" altLang="ja-JP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ARＰＯＰ体B" panose="040B0809000000000000" pitchFamily="49" charset="-128"/>
                <a:ea typeface="ARＰＯＰ体B" panose="040B0809000000000000" pitchFamily="49" charset="-128"/>
              </a:rPr>
              <a:t>31</a:t>
            </a:r>
            <a:endParaRPr lang="ja-JP" altLang="en-US" sz="32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2"/>
              </a:solidFill>
              <a:effectLst/>
              <a:latin typeface="ARＰＯＰ体B" panose="040B0809000000000000" pitchFamily="49" charset="-128"/>
              <a:ea typeface="ARＰＯＰ体B" panose="040B0809000000000000" pitchFamily="49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7" y="1462716"/>
            <a:ext cx="3464776" cy="2428787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70" y="1489861"/>
            <a:ext cx="3341785" cy="244035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6" y="3964692"/>
            <a:ext cx="3408429" cy="255632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28" y="4017529"/>
            <a:ext cx="3423822" cy="2435478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3" y="6571750"/>
            <a:ext cx="3430292" cy="2572719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33" y="6540322"/>
            <a:ext cx="3529612" cy="264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15370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２０２４年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7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142" y="1660149"/>
            <a:ext cx="797801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日付</a:t>
            </a:r>
            <a:endParaRPr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802942" y="1660149"/>
            <a:ext cx="2117035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1800" dirty="0">
                <a:solidFill>
                  <a:schemeClr val="tx1"/>
                </a:solidFill>
              </a:rPr>
              <a:t>講座・イベント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8350" y="1205819"/>
            <a:ext cx="529258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3" y="9084914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3"/>
              </a:rPr>
              <a:t>http://</a:t>
            </a:r>
            <a:r>
              <a:rPr lang="en-US" altLang="ja-JP" sz="1000" dirty="0" smtClean="0">
                <a:latin typeface="+mn-ea"/>
                <a:hlinkClick r:id="rId3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0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3" y="8180477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1"/>
            <a:ext cx="2796841" cy="7255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102693" y="8038140"/>
            <a:ext cx="71957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6" y="8128230"/>
            <a:ext cx="927743" cy="1008890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1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5" y="8673802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3023003" y="2410508"/>
            <a:ext cx="4031109" cy="3351468"/>
            <a:chOff x="2880652" y="1830051"/>
            <a:chExt cx="3924282" cy="2525387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3005886" y="1898552"/>
              <a:ext cx="3712310" cy="237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sz="1100" dirty="0">
                <a:latin typeface="+mn-ea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2880652" y="1830051"/>
              <a:ext cx="3924282" cy="252538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円/楕円 2"/>
          <p:cNvSpPr/>
          <p:nvPr/>
        </p:nvSpPr>
        <p:spPr>
          <a:xfrm>
            <a:off x="55661" y="2319813"/>
            <a:ext cx="393278" cy="4329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1084" y="2224615"/>
            <a:ext cx="26641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　</a:t>
            </a:r>
            <a:r>
              <a:rPr lang="ja-JP" altLang="en-US" sz="1400" b="1" dirty="0" smtClean="0"/>
              <a:t>手話言語の国際デー</a:t>
            </a:r>
            <a:endParaRPr lang="en-US" altLang="ja-JP" sz="1400" b="1" dirty="0" smtClean="0"/>
          </a:p>
          <a:p>
            <a:r>
              <a:rPr kumimoji="1" lang="ja-JP" altLang="en-US" sz="1600" b="1" dirty="0"/>
              <a:t>　</a:t>
            </a:r>
            <a:r>
              <a:rPr kumimoji="1" lang="ja-JP" altLang="en-US" sz="1600" b="1" dirty="0" smtClean="0"/>
              <a:t>　　　　</a:t>
            </a:r>
            <a:r>
              <a:rPr kumimoji="1" lang="ja-JP" altLang="en-US" sz="1400" b="1" dirty="0" smtClean="0"/>
              <a:t>パネル展</a:t>
            </a:r>
            <a:endParaRPr kumimoji="1" lang="en-US" altLang="ja-JP" sz="1400" b="1" dirty="0" smtClean="0"/>
          </a:p>
          <a:p>
            <a:r>
              <a:rPr lang="ja-JP" altLang="en-US" sz="1200" dirty="0" smtClean="0"/>
              <a:t>とき</a:t>
            </a:r>
            <a:r>
              <a:rPr kumimoji="1" lang="ja-JP" altLang="en-US" sz="1200" dirty="0" smtClean="0"/>
              <a:t>：</a:t>
            </a:r>
            <a:r>
              <a:rPr lang="ja-JP" altLang="en-US" sz="1200" dirty="0" smtClean="0"/>
              <a:t>９月</a:t>
            </a:r>
            <a:r>
              <a:rPr lang="ja-JP" altLang="en-US" sz="1200" dirty="0"/>
              <a:t>１６</a:t>
            </a:r>
            <a:r>
              <a:rPr lang="ja-JP" altLang="en-US" sz="1200" dirty="0" smtClean="0"/>
              <a:t>日（月）～９月３０日（月）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　　</a:t>
            </a:r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最終日は</a:t>
            </a:r>
            <a:r>
              <a:rPr lang="ja-JP" altLang="en-US" sz="1200" dirty="0"/>
              <a:t>１２</a:t>
            </a:r>
            <a:r>
              <a:rPr kumimoji="1" lang="ja-JP" altLang="en-US" sz="1200" dirty="0" smtClean="0"/>
              <a:t>時まで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場所：エントランスホール　　</a:t>
            </a:r>
            <a:r>
              <a:rPr lang="ja-JP" altLang="en-US" sz="1100" dirty="0" smtClean="0"/>
              <a:t>　　　　　　　</a:t>
            </a:r>
            <a:endParaRPr lang="en-US" altLang="ja-JP" sz="11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2594" y="4472616"/>
            <a:ext cx="2488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60490" y="4140374"/>
            <a:ext cx="1080349" cy="23882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/>
              <a:t>　</a:t>
            </a:r>
            <a:r>
              <a:rPr lang="ja-JP" altLang="en-US" sz="1000" dirty="0" smtClean="0"/>
              <a:t>　　</a:t>
            </a:r>
            <a:r>
              <a:rPr lang="ja-JP" altLang="en-US" sz="10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endParaRPr kumimoji="1" lang="ja-JP" altLang="en-US" sz="2000" dirty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209" y="5207284"/>
            <a:ext cx="2761740" cy="1531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600" dirty="0" smtClean="0"/>
              <a:t>　　　　　　　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生徒募集❣</a:t>
            </a:r>
            <a:endParaRPr lang="en-US" altLang="ja-JP" sz="1400" b="1" dirty="0" smtClean="0">
              <a:solidFill>
                <a:srgbClr val="FF0000"/>
              </a:solidFill>
            </a:endParaRPr>
          </a:p>
          <a:p>
            <a:r>
              <a:rPr lang="ja-JP" altLang="en-US" sz="1600" b="1" dirty="0" smtClean="0">
                <a:solidFill>
                  <a:srgbClr val="FF0000"/>
                </a:solidFill>
              </a:rPr>
              <a:t>　　</a:t>
            </a:r>
            <a:r>
              <a:rPr lang="en-US" altLang="ja-JP" sz="1600" b="1" dirty="0" smtClean="0">
                <a:solidFill>
                  <a:srgbClr val="FF0000"/>
                </a:soli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『</a:t>
            </a:r>
            <a:r>
              <a:rPr lang="ja-JP" altLang="en-US" sz="1600" b="1" dirty="0" smtClean="0">
                <a:solidFill>
                  <a:srgbClr val="FF0000"/>
                </a:soli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パステルアート教室</a:t>
            </a:r>
            <a:r>
              <a:rPr lang="en-US" altLang="ja-JP" sz="1600" b="1" dirty="0" smtClean="0">
                <a:solidFill>
                  <a:srgbClr val="FF0000"/>
                </a:solidFill>
                <a:latin typeface="Ｃ＆Ｇブーケ" panose="02000600000000000000" pitchFamily="2" charset="-128"/>
                <a:ea typeface="Ｃ＆Ｇブーケ" panose="02000600000000000000" pitchFamily="2" charset="-128"/>
              </a:rPr>
              <a:t>』</a:t>
            </a:r>
          </a:p>
          <a:p>
            <a:r>
              <a:rPr lang="ja-JP" altLang="en-US" sz="1200" dirty="0" smtClean="0"/>
              <a:t>　　とき：毎月第４土曜日（月１回）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時間：１４時３０分～１７時３０分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月謝：２，０００円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場所：研修室１－２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講師：野田博生先生</a:t>
            </a:r>
            <a:r>
              <a:rPr lang="ja-JP" altLang="en-US" sz="1400" dirty="0" smtClean="0"/>
              <a:t>　</a:t>
            </a:r>
            <a:endParaRPr lang="en-US" altLang="ja-JP" sz="1400" dirty="0" smtClean="0">
              <a:solidFill>
                <a:srgbClr val="FF0000"/>
              </a:solidFill>
            </a:endParaRPr>
          </a:p>
        </p:txBody>
      </p:sp>
      <p:sp>
        <p:nvSpPr>
          <p:cNvPr id="47" name="フローチャート : 結合子 46"/>
          <p:cNvSpPr/>
          <p:nvPr/>
        </p:nvSpPr>
        <p:spPr>
          <a:xfrm>
            <a:off x="149439" y="4747583"/>
            <a:ext cx="362665" cy="345557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講</a:t>
            </a:r>
            <a:endParaRPr kumimoji="1" lang="ja-JP" altLang="en-US" sz="2000" dirty="0"/>
          </a:p>
        </p:txBody>
      </p:sp>
      <p:sp>
        <p:nvSpPr>
          <p:cNvPr id="28" name="角丸四角形 27"/>
          <p:cNvSpPr/>
          <p:nvPr/>
        </p:nvSpPr>
        <p:spPr>
          <a:xfrm>
            <a:off x="149439" y="3568207"/>
            <a:ext cx="2730981" cy="1079608"/>
          </a:xfrm>
          <a:prstGeom prst="roundRect">
            <a:avLst/>
          </a:prstGeom>
          <a:pattFill prst="pct10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2"/>
                </a:solidFill>
              </a:rPr>
              <a:t>　</a:t>
            </a:r>
            <a:r>
              <a:rPr lang="ja-JP" altLang="en-US" sz="1400" dirty="0" smtClean="0">
                <a:solidFill>
                  <a:schemeClr val="tx2"/>
                </a:solidFill>
              </a:rPr>
              <a:t>　　　　　　　　　　</a:t>
            </a:r>
            <a:r>
              <a:rPr kumimoji="1" lang="ja-JP" altLang="en-US" sz="1400" dirty="0" smtClean="0">
                <a:solidFill>
                  <a:schemeClr val="tx2"/>
                </a:solidFill>
              </a:rPr>
              <a:t>　　　　　　　　　　</a:t>
            </a:r>
            <a:endParaRPr lang="en-US" altLang="ja-JP" sz="1400" dirty="0" smtClean="0">
              <a:solidFill>
                <a:srgbClr val="FF0000"/>
              </a:solidFill>
            </a:endParaRPr>
          </a:p>
          <a:p>
            <a:pPr algn="ctr"/>
            <a:endParaRPr kumimoji="1" lang="en-US" altLang="ja-JP" sz="1400" dirty="0" smtClean="0">
              <a:solidFill>
                <a:schemeClr val="tx2"/>
              </a:solidFill>
            </a:endParaRPr>
          </a:p>
          <a:p>
            <a:pPr algn="ctr"/>
            <a:endParaRPr kumimoji="1"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49" name="フローチャート : 結合子 46"/>
          <p:cNvSpPr/>
          <p:nvPr/>
        </p:nvSpPr>
        <p:spPr>
          <a:xfrm>
            <a:off x="30832" y="3161733"/>
            <a:ext cx="394391" cy="345557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ｲ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0537" y="956144"/>
            <a:ext cx="846983" cy="713291"/>
          </a:xfrm>
          <a:prstGeom prst="rect">
            <a:avLst/>
          </a:prstGeom>
          <a:noFill/>
        </p:spPr>
        <p:txBody>
          <a:bodyPr vert="eaVert" wrap="square" lIns="84116" tIns="42058" rIns="84116" bIns="42058" rtlCol="0">
            <a:spAutoFit/>
          </a:bodyPr>
          <a:lstStyle/>
          <a:p>
            <a:r>
              <a:rPr lang="ja-JP" altLang="en-US" sz="4400" dirty="0">
                <a:solidFill>
                  <a:schemeClr val="bg1">
                    <a:lumMod val="50000"/>
                  </a:schemeClr>
                </a:solidFill>
              </a:rPr>
              <a:t>９</a:t>
            </a:r>
            <a:endParaRPr kumimoji="1" lang="ja-JP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22" y="5879220"/>
            <a:ext cx="3999234" cy="570232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280413" y="3269721"/>
            <a:ext cx="2701563" cy="30038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kumimoji="1" lang="ja-JP" altLang="en-US" sz="1400" b="1" i="1" dirty="0" smtClean="0">
                <a:solidFill>
                  <a:srgbClr val="C00000"/>
                </a:solidFill>
              </a:rPr>
              <a:t>手話言語の国際デー記念イベント</a:t>
            </a:r>
            <a:endParaRPr kumimoji="1" lang="ja-JP" altLang="en-US" sz="1400" b="1" i="1" dirty="0">
              <a:solidFill>
                <a:srgbClr val="C0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2296" y="3619079"/>
            <a:ext cx="2660813" cy="331159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600" b="1" i="1" dirty="0" smtClean="0"/>
              <a:t>ミニ手話講座</a:t>
            </a:r>
            <a:r>
              <a:rPr kumimoji="1" lang="ja-JP" altLang="en-US" sz="1600" b="1" i="1" dirty="0" smtClean="0"/>
              <a:t>・和太鼓演奏会</a:t>
            </a:r>
            <a:endParaRPr kumimoji="1" lang="ja-JP" altLang="en-US" sz="1600" b="1" i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5173" y="3913049"/>
            <a:ext cx="2585248" cy="331159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とき：９月２３日（月）１３時～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92022" y="4231206"/>
            <a:ext cx="2151254" cy="331159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kumimoji="1" lang="ja-JP" altLang="en-US" sz="1600" b="1" dirty="0" smtClean="0"/>
              <a:t>場所：多目的ホール</a:t>
            </a:r>
            <a:endParaRPr kumimoji="1" lang="ja-JP" altLang="en-US" sz="16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76" y="4505805"/>
            <a:ext cx="657527" cy="6575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03" y="1681863"/>
            <a:ext cx="4031109" cy="59115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334937" y="1699210"/>
            <a:ext cx="3595482" cy="454269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3">
                    <a:lumMod val="5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津﨑</a:t>
            </a:r>
            <a:r>
              <a:rPr lang="ja-JP" altLang="en-US" sz="2400" dirty="0" smtClean="0">
                <a:solidFill>
                  <a:schemeClr val="accent3">
                    <a:lumMod val="5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善則　絵画展　  </a:t>
            </a:r>
            <a:r>
              <a:rPr lang="en-US" altLang="ja-JP" sz="2000" dirty="0" smtClean="0">
                <a:solidFill>
                  <a:schemeClr val="accent3">
                    <a:lumMod val="5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7/1</a:t>
            </a:r>
            <a:r>
              <a:rPr lang="ja-JP" altLang="en-US" sz="2000" dirty="0" smtClean="0">
                <a:solidFill>
                  <a:schemeClr val="accent3">
                    <a:lumMod val="5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～</a:t>
            </a:r>
            <a:r>
              <a:rPr lang="en-US" altLang="ja-JP" sz="2000" dirty="0" smtClean="0">
                <a:solidFill>
                  <a:schemeClr val="accent3">
                    <a:lumMod val="5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15</a:t>
            </a:r>
            <a:r>
              <a:rPr lang="ja-JP" altLang="en-US" sz="2400" dirty="0" smtClean="0">
                <a:solidFill>
                  <a:schemeClr val="accent3">
                    <a:lumMod val="5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　　　　　　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41" y="2532646"/>
            <a:ext cx="2056400" cy="154230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79" y="2532646"/>
            <a:ext cx="1633476" cy="154230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12" y="4227524"/>
            <a:ext cx="1933093" cy="1419061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81" y="4244208"/>
            <a:ext cx="1677138" cy="138083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3239522" y="5904312"/>
            <a:ext cx="36904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夏休み親子パン</a:t>
            </a:r>
            <a:r>
              <a:rPr lang="ja-JP" alt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教室 </a:t>
            </a:r>
            <a:r>
              <a:rPr lang="en-US" altLang="ja-JP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8/10</a:t>
            </a:r>
            <a:endParaRPr lang="ja-JP" alt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8787" y="6632635"/>
            <a:ext cx="1462196" cy="1225546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1623" y="6622061"/>
            <a:ext cx="1430923" cy="122106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7359" y="6637774"/>
            <a:ext cx="1449182" cy="119850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6" y="4533660"/>
            <a:ext cx="629672" cy="62967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56" y="4538554"/>
            <a:ext cx="646754" cy="64675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3" y="6836892"/>
            <a:ext cx="2981493" cy="1193909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-1271056" y="7187107"/>
            <a:ext cx="575909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8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りんご生姜の湯</a:t>
            </a:r>
            <a:endParaRPr lang="ja-JP" altLang="en-US" sz="18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63173" y="7438608"/>
            <a:ext cx="17475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９月２０日（金）</a:t>
            </a:r>
            <a:endParaRPr lang="ja-JP" altLang="en-US" sz="20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59838" y="6800405"/>
            <a:ext cx="393278" cy="4329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湯</a:t>
            </a:r>
            <a:endParaRPr kumimoji="1" lang="ja-JP" altLang="en-US" sz="2000" dirty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73" y="135209"/>
            <a:ext cx="2188188" cy="1438607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490732" y="6836892"/>
            <a:ext cx="958140" cy="20344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2"/>
                </a:solidFill>
              </a:rPr>
              <a:t>季節の湯</a:t>
            </a:r>
            <a:endParaRPr kumimoji="1" lang="ja-JP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84116" tIns="42058" rIns="84116" bIns="42058" rtlCol="0">
        <a:spAutoFit/>
      </a:bodyPr>
      <a:lstStyle>
        <a:defPPr>
          <a:defRPr sz="1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88</Words>
  <Application>Microsoft Office PowerPoint</Application>
  <PresentationFormat>ユーザー設定</PresentationFormat>
  <Paragraphs>58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AR PＰＯＰ体B</vt:lpstr>
      <vt:lpstr>ARＰＯＰ体B</vt:lpstr>
      <vt:lpstr>Ｃ＆Ｇ Pブーケ</vt:lpstr>
      <vt:lpstr>Ｃ＆Ｇブーケ</vt:lpstr>
      <vt:lpstr>HGP創英ﾌﾟﾚｾﾞﾝｽEB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375</cp:revision>
  <cp:lastPrinted>2024-08-26T07:00:03Z</cp:lastPrinted>
  <dcterms:created xsi:type="dcterms:W3CDTF">2016-04-30T00:52:33Z</dcterms:created>
  <dcterms:modified xsi:type="dcterms:W3CDTF">2024-09-04T04:06:45Z</dcterms:modified>
</cp:coreProperties>
</file>