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"/>
  </p:notesMasterIdLst>
  <p:sldIdLst>
    <p:sldId id="259" r:id="rId2"/>
    <p:sldId id="258" r:id="rId3"/>
  </p:sldIdLst>
  <p:sldSz cx="7200900" cy="10440988"/>
  <p:notesSz cx="6735763" cy="9866313"/>
  <p:defaultTextStyle>
    <a:defPPr>
      <a:defRPr lang="ja-JP"/>
    </a:defPPr>
    <a:lvl1pPr marL="0" algn="l" defTabSz="841157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1pPr>
    <a:lvl2pPr marL="420578" algn="l" defTabSz="841157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2pPr>
    <a:lvl3pPr marL="841157" algn="l" defTabSz="841157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3pPr>
    <a:lvl4pPr marL="1261735" algn="l" defTabSz="841157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4pPr>
    <a:lvl5pPr marL="1682313" algn="l" defTabSz="841157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5pPr>
    <a:lvl6pPr marL="2102891" algn="l" defTabSz="841157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6pPr>
    <a:lvl7pPr marL="2523470" algn="l" defTabSz="841157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7pPr>
    <a:lvl8pPr marL="2944048" algn="l" defTabSz="841157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8pPr>
    <a:lvl9pPr marL="3364626" algn="l" defTabSz="841157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9">
          <p15:clr>
            <a:srgbClr val="A4A3A4"/>
          </p15:clr>
        </p15:guide>
        <p15:guide id="2" pos="226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FF99"/>
    <a:srgbClr val="00CC66"/>
    <a:srgbClr val="0099CC"/>
    <a:srgbClr val="CCECFF"/>
    <a:srgbClr val="FF99FF"/>
    <a:srgbClr val="FFFFCC"/>
    <a:srgbClr val="CCFFF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87" autoAdjust="0"/>
    <p:restoredTop sz="86408" autoAdjust="0"/>
  </p:normalViewPr>
  <p:slideViewPr>
    <p:cSldViewPr>
      <p:cViewPr varScale="1">
        <p:scale>
          <a:sx n="77" d="100"/>
          <a:sy n="77" d="100"/>
        </p:scale>
        <p:origin x="3786" y="102"/>
      </p:cViewPr>
      <p:guideLst>
        <p:guide orient="horz" pos="3289"/>
        <p:guide pos="226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565" cy="493868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626" y="0"/>
            <a:ext cx="2919565" cy="493868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3CF3828E-EC5D-40C2-9A8E-D37B629D030F}" type="datetimeFigureOut">
              <a:rPr kumimoji="1" lang="ja-JP" altLang="en-US" smtClean="0"/>
              <a:t>2025/5/29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092325" y="739775"/>
            <a:ext cx="25511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63" tIns="45382" rIns="90763" bIns="45382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262" y="4686223"/>
            <a:ext cx="5389240" cy="4440077"/>
          </a:xfrm>
          <a:prstGeom prst="rect">
            <a:avLst/>
          </a:prstGeom>
        </p:spPr>
        <p:txBody>
          <a:bodyPr vert="horz" lIns="90763" tIns="45382" rIns="90763" bIns="45382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0868"/>
            <a:ext cx="2919565" cy="493867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626" y="9370868"/>
            <a:ext cx="2919565" cy="493867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E54DD1E9-8899-4FEF-B0DC-BA8993C7BC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2034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41157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1pPr>
    <a:lvl2pPr marL="420578" algn="l" defTabSz="841157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2pPr>
    <a:lvl3pPr marL="841157" algn="l" defTabSz="841157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3pPr>
    <a:lvl4pPr marL="1261735" algn="l" defTabSz="841157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4pPr>
    <a:lvl5pPr marL="1682313" algn="l" defTabSz="841157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5pPr>
    <a:lvl6pPr marL="2102891" algn="l" defTabSz="841157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6pPr>
    <a:lvl7pPr marL="2523470" algn="l" defTabSz="841157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7pPr>
    <a:lvl8pPr marL="2944048" algn="l" defTabSz="841157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8pPr>
    <a:lvl9pPr marL="3364626" algn="l" defTabSz="841157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092325" y="739775"/>
            <a:ext cx="2551113" cy="37004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DD1E9-8899-4FEF-B0DC-BA8993C7BC99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5691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40068" y="3243482"/>
            <a:ext cx="6120765" cy="223804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80135" y="5916560"/>
            <a:ext cx="5040630" cy="266825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2025/5/29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318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2025/5/29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6942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111764" y="635644"/>
            <a:ext cx="1275159" cy="13563617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283786" y="635644"/>
            <a:ext cx="3707963" cy="13563617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2025/5/29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3500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2025/5/29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9932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68821" y="6709302"/>
            <a:ext cx="6120765" cy="207369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68821" y="4425345"/>
            <a:ext cx="6120765" cy="228396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2025/5/29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3513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283791" y="3709935"/>
            <a:ext cx="2491561" cy="1048932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2895362" y="3709935"/>
            <a:ext cx="2491562" cy="1048932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2025/5/29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0301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60045" y="418123"/>
            <a:ext cx="6480810" cy="1740165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60045" y="2337139"/>
            <a:ext cx="3181648" cy="97400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60045" y="3311147"/>
            <a:ext cx="3181648" cy="60156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657957" y="2337139"/>
            <a:ext cx="3182898" cy="97400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657957" y="3311147"/>
            <a:ext cx="3182898" cy="60156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2025/5/29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4638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2025/5/29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8969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2025/5/29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3930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60046" y="415706"/>
            <a:ext cx="2369046" cy="176916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815354" y="415708"/>
            <a:ext cx="4025503" cy="89110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60046" y="2184882"/>
            <a:ext cx="2369046" cy="714192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2025/5/29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5161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11427" y="7308692"/>
            <a:ext cx="4320540" cy="86283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411427" y="932923"/>
            <a:ext cx="4320540" cy="626459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411427" y="8171524"/>
            <a:ext cx="4320540" cy="122536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2025/5/29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8429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60045" y="418123"/>
            <a:ext cx="6480810" cy="17401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60045" y="2436239"/>
            <a:ext cx="6480810" cy="68905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60045" y="9677251"/>
            <a:ext cx="1680210" cy="5558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t>2025/5/29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460308" y="9677251"/>
            <a:ext cx="2280285" cy="5558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5160645" y="9677251"/>
            <a:ext cx="1680210" cy="5558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909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3" Type="http://schemas.openxmlformats.org/officeDocument/2006/relationships/image" Target="../media/image7.png"/><Relationship Id="rId7" Type="http://schemas.openxmlformats.org/officeDocument/2006/relationships/image" Target="../media/image11.jpg"/><Relationship Id="rId12" Type="http://schemas.openxmlformats.org/officeDocument/2006/relationships/image" Target="../media/image16.jpeg"/><Relationship Id="rId2" Type="http://schemas.openxmlformats.org/officeDocument/2006/relationships/hyperlink" Target="http://honami-f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gif"/><Relationship Id="rId15" Type="http://schemas.openxmlformats.org/officeDocument/2006/relationships/image" Target="../media/image19.jpg"/><Relationship Id="rId10" Type="http://schemas.openxmlformats.org/officeDocument/2006/relationships/image" Target="../media/image14.jpeg"/><Relationship Id="rId4" Type="http://schemas.openxmlformats.org/officeDocument/2006/relationships/image" Target="../media/image8.gif"/><Relationship Id="rId9" Type="http://schemas.openxmlformats.org/officeDocument/2006/relationships/image" Target="../media/image13.jpeg"/><Relationship Id="rId14" Type="http://schemas.openxmlformats.org/officeDocument/2006/relationships/image" Target="../media/image18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グループ化 7"/>
          <p:cNvGrpSpPr/>
          <p:nvPr/>
        </p:nvGrpSpPr>
        <p:grpSpPr>
          <a:xfrm>
            <a:off x="5393076" y="120856"/>
            <a:ext cx="1517516" cy="1268047"/>
            <a:chOff x="5373216" y="217605"/>
            <a:chExt cx="1231723" cy="1151881"/>
          </a:xfrm>
        </p:grpSpPr>
        <p:sp>
          <p:nvSpPr>
            <p:cNvPr id="10" name="テキスト ボックス 9"/>
            <p:cNvSpPr txBox="1"/>
            <p:nvPr/>
          </p:nvSpPr>
          <p:spPr>
            <a:xfrm>
              <a:off x="5373216" y="455131"/>
              <a:ext cx="1224136" cy="2156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000" dirty="0">
                  <a:solidFill>
                    <a:srgbClr val="FF0000"/>
                  </a:solidFill>
                  <a:latin typeface="ＭＳ Ｐ明朝" panose="02020600040205080304" pitchFamily="18" charset="-128"/>
                  <a:ea typeface="ＭＳ Ｐ明朝" panose="02020600040205080304" pitchFamily="18" charset="-128"/>
                </a:rPr>
                <a:t>Health letter</a:t>
              </a:r>
              <a:endParaRPr lang="ja-JP" altLang="en-US" sz="1000" dirty="0">
                <a:solidFill>
                  <a:srgbClr val="FF000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endParaRPr>
            </a:p>
          </p:txBody>
        </p:sp>
        <p:cxnSp>
          <p:nvCxnSpPr>
            <p:cNvPr id="11" name="直線コネクタ 10"/>
            <p:cNvCxnSpPr/>
            <p:nvPr/>
          </p:nvCxnSpPr>
          <p:spPr>
            <a:xfrm>
              <a:off x="5556665" y="971600"/>
              <a:ext cx="872411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グループ化 11"/>
            <p:cNvGrpSpPr/>
            <p:nvPr/>
          </p:nvGrpSpPr>
          <p:grpSpPr>
            <a:xfrm>
              <a:off x="5373216" y="217605"/>
              <a:ext cx="1231723" cy="1151881"/>
              <a:chOff x="5373216" y="217605"/>
              <a:chExt cx="1231723" cy="1151881"/>
            </a:xfrm>
          </p:grpSpPr>
          <p:sp>
            <p:nvSpPr>
              <p:cNvPr id="13" name="円/楕円 12"/>
              <p:cNvSpPr/>
              <p:nvPr/>
            </p:nvSpPr>
            <p:spPr>
              <a:xfrm>
                <a:off x="5445223" y="217605"/>
                <a:ext cx="1080120" cy="1151881"/>
              </a:xfrm>
              <a:prstGeom prst="ellipse">
                <a:avLst/>
              </a:prstGeom>
              <a:noFill/>
              <a:ln w="635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4" name="円/楕円 13"/>
              <p:cNvSpPr/>
              <p:nvPr/>
            </p:nvSpPr>
            <p:spPr>
              <a:xfrm>
                <a:off x="5517232" y="349007"/>
                <a:ext cx="936104" cy="910626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テキスト ボックス 14"/>
              <p:cNvSpPr txBox="1"/>
              <p:nvPr/>
            </p:nvSpPr>
            <p:spPr>
              <a:xfrm>
                <a:off x="5380803" y="520388"/>
                <a:ext cx="1224136" cy="447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Vol.</a:t>
                </a:r>
                <a:r>
                  <a:rPr lang="en-US" altLang="ja-JP" sz="2600" dirty="0">
                    <a:solidFill>
                      <a:schemeClr val="accent6">
                        <a:lumMod val="75000"/>
                      </a:schemeClr>
                    </a:solidFill>
                  </a:rPr>
                  <a:t>82</a:t>
                </a:r>
                <a:endParaRPr lang="ja-JP" altLang="en-US" sz="26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6" name="テキスト ボックス 15"/>
              <p:cNvSpPr txBox="1"/>
              <p:nvPr/>
            </p:nvSpPr>
            <p:spPr>
              <a:xfrm>
                <a:off x="5373216" y="930548"/>
                <a:ext cx="1224136" cy="2156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1000" dirty="0">
                    <a:solidFill>
                      <a:schemeClr val="accent6">
                        <a:lumMod val="75000"/>
                      </a:schemeClr>
                    </a:solidFill>
                    <a:latin typeface="ＭＳ Ｐ明朝" panose="02020600040205080304" pitchFamily="18" charset="-128"/>
                    <a:ea typeface="ＭＳ Ｐ明朝" panose="02020600040205080304" pitchFamily="18" charset="-128"/>
                  </a:rPr>
                  <a:t>Take Free</a:t>
                </a:r>
                <a:endParaRPr lang="ja-JP" altLang="en-US" sz="1000" dirty="0">
                  <a:solidFill>
                    <a:schemeClr val="accent6">
                      <a:lumMod val="75000"/>
                    </a:schemeClr>
                  </a:solidFill>
                  <a:latin typeface="ＭＳ Ｐ明朝" panose="02020600040205080304" pitchFamily="18" charset="-128"/>
                  <a:ea typeface="ＭＳ Ｐ明朝" panose="02020600040205080304" pitchFamily="18" charset="-128"/>
                </a:endParaRPr>
              </a:p>
            </p:txBody>
          </p:sp>
        </p:grpSp>
      </p:grpSp>
      <p:sp>
        <p:nvSpPr>
          <p:cNvPr id="5" name="正方形/長方形 4"/>
          <p:cNvSpPr/>
          <p:nvPr/>
        </p:nvSpPr>
        <p:spPr>
          <a:xfrm>
            <a:off x="311017" y="93783"/>
            <a:ext cx="481734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7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ほなみ通信</a:t>
            </a:r>
            <a:endParaRPr lang="ja-JP" altLang="en-US" sz="7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01672" y="1975641"/>
            <a:ext cx="3905650" cy="3160711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64694" y="6338980"/>
            <a:ext cx="4536506" cy="3304726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74" y="2662159"/>
            <a:ext cx="3624467" cy="2619287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74" y="5364139"/>
            <a:ext cx="3527268" cy="2646332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52" y="8117605"/>
            <a:ext cx="3584990" cy="2141991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53" y="1267972"/>
            <a:ext cx="3396473" cy="1336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75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0" y="55445"/>
            <a:ext cx="3024336" cy="361936"/>
          </a:xfrm>
          <a:prstGeom prst="rect">
            <a:avLst/>
          </a:prstGeom>
          <a:noFill/>
        </p:spPr>
        <p:txBody>
          <a:bodyPr wrap="square" lIns="84116" tIns="42058" rIns="84116" bIns="42058" rtlCol="0">
            <a:spAutoFit/>
          </a:bodyPr>
          <a:lstStyle/>
          <a:p>
            <a:r>
              <a:rPr lang="en-US" altLang="ja-JP" sz="1800" b="1" dirty="0" smtClean="0">
                <a:solidFill>
                  <a:schemeClr val="accent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202</a:t>
            </a:r>
            <a:r>
              <a:rPr lang="ja-JP" altLang="en-US" sz="1800" b="1" dirty="0" smtClean="0">
                <a:solidFill>
                  <a:schemeClr val="accent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５年</a:t>
            </a:r>
            <a:endParaRPr lang="ja-JP" altLang="en-US" sz="1800" b="1" dirty="0">
              <a:solidFill>
                <a:schemeClr val="accent2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-4423" y="369419"/>
            <a:ext cx="4763329" cy="485047"/>
          </a:xfrm>
          <a:prstGeom prst="rect">
            <a:avLst/>
          </a:prstGeom>
          <a:noFill/>
        </p:spPr>
        <p:txBody>
          <a:bodyPr wrap="square" lIns="84116" tIns="42058" rIns="84116" bIns="42058" rtlCol="0">
            <a:spAutoFit/>
          </a:bodyPr>
          <a:lstStyle/>
          <a:p>
            <a:r>
              <a:rPr lang="ja-JP" altLang="en-US" sz="2600" dirty="0">
                <a:solidFill>
                  <a:schemeClr val="accent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講座・イベントカレンダー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256090" y="1672575"/>
            <a:ext cx="2864317" cy="49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116" tIns="42058" rIns="84116" bIns="42058" rtlCol="0" anchor="ctr"/>
          <a:lstStyle/>
          <a:p>
            <a:pPr algn="ctr"/>
            <a:r>
              <a:rPr lang="ja-JP" altLang="en-US" sz="2000" dirty="0" smtClean="0">
                <a:solidFill>
                  <a:schemeClr val="tx1"/>
                </a:solidFill>
              </a:rPr>
              <a:t>講座・イベント一覧</a:t>
            </a:r>
            <a:endParaRPr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919932" y="1155876"/>
            <a:ext cx="440706" cy="361936"/>
          </a:xfrm>
          <a:prstGeom prst="rect">
            <a:avLst/>
          </a:prstGeom>
          <a:noFill/>
        </p:spPr>
        <p:txBody>
          <a:bodyPr wrap="square" lIns="84116" tIns="42058" rIns="84116" bIns="42058" rtlCol="0">
            <a:spAutoFit/>
          </a:bodyPr>
          <a:lstStyle/>
          <a:p>
            <a:r>
              <a:rPr lang="ja-JP" altLang="en-US" sz="1800" b="1" dirty="0">
                <a:solidFill>
                  <a:schemeClr val="bg1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月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53530" y="863623"/>
            <a:ext cx="782624" cy="654324"/>
          </a:xfrm>
          <a:prstGeom prst="rect">
            <a:avLst/>
          </a:prstGeom>
          <a:noFill/>
        </p:spPr>
        <p:txBody>
          <a:bodyPr wrap="square" lIns="84116" tIns="42058" rIns="84116" bIns="42058" rtlCol="0">
            <a:spAutoFit/>
          </a:bodyPr>
          <a:lstStyle/>
          <a:p>
            <a:r>
              <a:rPr lang="ja-JP" altLang="en-US" sz="3700" b="1" dirty="0">
                <a:solidFill>
                  <a:schemeClr val="bg1">
                    <a:lumMod val="5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en-US" altLang="ja-JP" sz="3700" b="1" dirty="0" smtClean="0">
                <a:solidFill>
                  <a:schemeClr val="bg1">
                    <a:lumMod val="5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6</a:t>
            </a:r>
            <a:r>
              <a:rPr lang="ja-JP" altLang="en-US" sz="3700" b="1" dirty="0" smtClean="0">
                <a:solidFill>
                  <a:schemeClr val="bg1">
                    <a:lumMod val="5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endParaRPr lang="ja-JP" altLang="en-US" sz="3700" b="1" dirty="0">
              <a:solidFill>
                <a:schemeClr val="bg1">
                  <a:lumMod val="50000"/>
                </a:schemeClr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5145" y="9084916"/>
            <a:ext cx="4287439" cy="1162155"/>
          </a:xfrm>
          <a:prstGeom prst="rect">
            <a:avLst/>
          </a:prstGeom>
          <a:noFill/>
        </p:spPr>
        <p:txBody>
          <a:bodyPr wrap="square" lIns="84116" tIns="42058" rIns="84116" bIns="42058" rtlCol="0">
            <a:spAutoFit/>
          </a:bodyPr>
          <a:lstStyle/>
          <a:p>
            <a:r>
              <a:rPr lang="ja-JP" altLang="en-US" sz="1000" dirty="0">
                <a:latin typeface="+mn-ea"/>
              </a:rPr>
              <a:t>［所 　在　 地］〒</a:t>
            </a:r>
            <a:r>
              <a:rPr lang="en-US" altLang="ja-JP" sz="1000" dirty="0">
                <a:solidFill>
                  <a:srgbClr val="333333"/>
                </a:solidFill>
                <a:latin typeface="+mn-ea"/>
              </a:rPr>
              <a:t>820</a:t>
            </a:r>
            <a:r>
              <a:rPr lang="ja-JP" altLang="en-US" sz="1000" dirty="0">
                <a:solidFill>
                  <a:srgbClr val="333333"/>
                </a:solidFill>
                <a:latin typeface="+mn-ea"/>
              </a:rPr>
              <a:t>－</a:t>
            </a:r>
            <a:r>
              <a:rPr lang="en-US" altLang="ja-JP" sz="1000" dirty="0">
                <a:solidFill>
                  <a:srgbClr val="333333"/>
                </a:solidFill>
                <a:latin typeface="+mn-ea"/>
              </a:rPr>
              <a:t>0081</a:t>
            </a:r>
            <a:r>
              <a:rPr lang="ja-JP" altLang="en-US" sz="1000" dirty="0">
                <a:solidFill>
                  <a:srgbClr val="333333"/>
                </a:solidFill>
                <a:latin typeface="+mn-ea"/>
              </a:rPr>
              <a:t>　飯塚市枝国</a:t>
            </a:r>
            <a:r>
              <a:rPr lang="en-US" altLang="ja-JP" sz="1000" dirty="0">
                <a:solidFill>
                  <a:srgbClr val="333333"/>
                </a:solidFill>
                <a:latin typeface="+mn-ea"/>
              </a:rPr>
              <a:t>402-100</a:t>
            </a:r>
          </a:p>
          <a:p>
            <a:r>
              <a:rPr lang="ja-JP" altLang="en-US" sz="1000" dirty="0">
                <a:solidFill>
                  <a:srgbClr val="333333"/>
                </a:solidFill>
                <a:latin typeface="+mn-ea"/>
              </a:rPr>
              <a:t>［電 話 番 号］</a:t>
            </a:r>
            <a:r>
              <a:rPr lang="en-US" altLang="ja-JP" sz="1000" dirty="0">
                <a:solidFill>
                  <a:srgbClr val="333333"/>
                </a:solidFill>
                <a:latin typeface="+mn-ea"/>
              </a:rPr>
              <a:t>0948-21-6330</a:t>
            </a:r>
            <a:r>
              <a:rPr lang="ja-JP" altLang="en-US" sz="1000" dirty="0">
                <a:solidFill>
                  <a:srgbClr val="333333"/>
                </a:solidFill>
                <a:latin typeface="+mn-ea"/>
              </a:rPr>
              <a:t>（代表）</a:t>
            </a:r>
            <a:endParaRPr lang="en-US" altLang="ja-JP" sz="1000" dirty="0">
              <a:solidFill>
                <a:srgbClr val="333333"/>
              </a:solidFill>
              <a:latin typeface="+mn-ea"/>
            </a:endParaRPr>
          </a:p>
          <a:p>
            <a:r>
              <a:rPr lang="ja-JP" altLang="en-US" sz="1000" dirty="0">
                <a:latin typeface="+mn-ea"/>
              </a:rPr>
              <a:t>［　Ｆ　Ａ　Ｘ   ］</a:t>
            </a:r>
            <a:r>
              <a:rPr lang="en-US" altLang="ja-JP" sz="1000" dirty="0">
                <a:latin typeface="+mn-ea"/>
              </a:rPr>
              <a:t>0948-21-6332</a:t>
            </a:r>
          </a:p>
          <a:p>
            <a:r>
              <a:rPr lang="ja-JP" altLang="en-US" sz="1000" dirty="0">
                <a:latin typeface="+mn-ea"/>
              </a:rPr>
              <a:t>［  Ｅ メール  ］</a:t>
            </a:r>
            <a:r>
              <a:rPr lang="en-US" altLang="ja-JP" sz="1000" dirty="0">
                <a:latin typeface="+mn-ea"/>
              </a:rPr>
              <a:t>iizuka@honami-f.com</a:t>
            </a:r>
          </a:p>
          <a:p>
            <a:r>
              <a:rPr lang="ja-JP" altLang="en-US" sz="1000" dirty="0">
                <a:latin typeface="+mn-ea"/>
              </a:rPr>
              <a:t>［ﾎｰﾑ・ﾍﾟｰｼﾞ］</a:t>
            </a:r>
            <a:r>
              <a:rPr lang="en-US" altLang="ja-JP" sz="1000" dirty="0">
                <a:latin typeface="+mn-ea"/>
                <a:hlinkClick r:id="rId2"/>
              </a:rPr>
              <a:t>http://</a:t>
            </a:r>
            <a:r>
              <a:rPr lang="en-US" altLang="ja-JP" sz="1000" dirty="0" smtClean="0">
                <a:latin typeface="+mn-ea"/>
                <a:hlinkClick r:id="rId2"/>
              </a:rPr>
              <a:t>honami-f.com</a:t>
            </a:r>
            <a:endParaRPr lang="en-US" altLang="ja-JP" sz="1000" dirty="0" smtClean="0">
              <a:latin typeface="+mn-ea"/>
            </a:endParaRPr>
          </a:p>
          <a:p>
            <a:endParaRPr lang="en-US" altLang="ja-JP" sz="1000" dirty="0">
              <a:latin typeface="+mn-ea"/>
            </a:endParaRPr>
          </a:p>
          <a:p>
            <a:r>
              <a:rPr lang="ja-JP" altLang="en-US" sz="1000" dirty="0" smtClean="0">
                <a:latin typeface="+mn-ea"/>
              </a:rPr>
              <a:t>　　指定管理者　㈱トキワビル商会</a:t>
            </a:r>
            <a:endParaRPr lang="ja-JP" altLang="en-US" sz="1000" dirty="0">
              <a:latin typeface="+mn-ea"/>
            </a:endParaRPr>
          </a:p>
        </p:txBody>
      </p:sp>
      <p:pic>
        <p:nvPicPr>
          <p:cNvPr id="44" name="図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112" y="8254083"/>
            <a:ext cx="4802391" cy="748610"/>
          </a:xfrm>
          <a:prstGeom prst="rect">
            <a:avLst/>
          </a:prstGeom>
        </p:spPr>
      </p:pic>
      <p:pic>
        <p:nvPicPr>
          <p:cNvPr id="45" name="図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625" y="8180478"/>
            <a:ext cx="1941489" cy="211130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48" name="テキスト ボックス 47"/>
          <p:cNvSpPr txBox="1"/>
          <p:nvPr/>
        </p:nvSpPr>
        <p:spPr>
          <a:xfrm>
            <a:off x="2254275" y="9395632"/>
            <a:ext cx="2796841" cy="70049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lIns="84116" tIns="42058" rIns="84116" bIns="42058" rtlCol="0">
            <a:spAutoFit/>
          </a:bodyPr>
          <a:lstStyle/>
          <a:p>
            <a:r>
              <a:rPr lang="ja-JP" altLang="en-US" sz="800" dirty="0">
                <a:latin typeface="+mn-ea"/>
              </a:rPr>
              <a:t>利用時間</a:t>
            </a:r>
            <a:r>
              <a:rPr lang="en-US" altLang="ja-JP" sz="800" dirty="0">
                <a:latin typeface="+mn-ea"/>
              </a:rPr>
              <a:t>/</a:t>
            </a:r>
          </a:p>
          <a:p>
            <a:r>
              <a:rPr lang="ja-JP" altLang="en-US" sz="800" dirty="0">
                <a:latin typeface="+mn-ea"/>
              </a:rPr>
              <a:t>トレーニングルーム　    午前９時～午後</a:t>
            </a:r>
            <a:r>
              <a:rPr lang="ja-JP" altLang="en-US" sz="800" dirty="0" smtClean="0">
                <a:latin typeface="+mn-ea"/>
              </a:rPr>
              <a:t>９時</a:t>
            </a:r>
            <a:endParaRPr lang="en-US" altLang="ja-JP" sz="800" dirty="0">
              <a:latin typeface="+mn-ea"/>
            </a:endParaRPr>
          </a:p>
          <a:p>
            <a:r>
              <a:rPr lang="ja-JP" altLang="en-US" sz="800" dirty="0">
                <a:latin typeface="+mn-ea"/>
              </a:rPr>
              <a:t>浴室　　　　　　　　         午前１０時～午後９時</a:t>
            </a:r>
            <a:endParaRPr lang="en-US" altLang="ja-JP" sz="800" dirty="0">
              <a:latin typeface="+mn-ea"/>
            </a:endParaRPr>
          </a:p>
          <a:p>
            <a:r>
              <a:rPr lang="ja-JP" altLang="en-US" sz="800" dirty="0">
                <a:latin typeface="+mn-ea"/>
              </a:rPr>
              <a:t>大広間・生涯学習室 ・</a:t>
            </a:r>
            <a:endParaRPr lang="en-US" altLang="ja-JP" sz="800" dirty="0">
              <a:latin typeface="+mn-ea"/>
            </a:endParaRPr>
          </a:p>
          <a:p>
            <a:r>
              <a:rPr lang="ja-JP" altLang="en-US" sz="800" dirty="0">
                <a:latin typeface="+mn-ea"/>
              </a:rPr>
              <a:t>研修室・多目的ホール　午前９時～午後</a:t>
            </a:r>
            <a:r>
              <a:rPr lang="en-US" altLang="ja-JP" sz="800" dirty="0">
                <a:latin typeface="+mn-ea"/>
              </a:rPr>
              <a:t>10</a:t>
            </a:r>
            <a:r>
              <a:rPr lang="ja-JP" altLang="en-US" sz="800" dirty="0">
                <a:latin typeface="+mn-ea"/>
              </a:rPr>
              <a:t>時</a:t>
            </a:r>
          </a:p>
        </p:txBody>
      </p:sp>
      <p:cxnSp>
        <p:nvCxnSpPr>
          <p:cNvPr id="50" name="直線コネクタ 49"/>
          <p:cNvCxnSpPr/>
          <p:nvPr/>
        </p:nvCxnSpPr>
        <p:spPr>
          <a:xfrm>
            <a:off x="102695" y="8038140"/>
            <a:ext cx="719576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図 5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997" y="8128230"/>
            <a:ext cx="927743" cy="1008891"/>
          </a:xfrm>
          <a:prstGeom prst="rect">
            <a:avLst/>
          </a:prstGeom>
        </p:spPr>
      </p:pic>
      <p:sp>
        <p:nvSpPr>
          <p:cNvPr id="60" name="テキスト ボックス 59"/>
          <p:cNvSpPr txBox="1"/>
          <p:nvPr/>
        </p:nvSpPr>
        <p:spPr>
          <a:xfrm>
            <a:off x="4135522" y="9077342"/>
            <a:ext cx="1020714" cy="208048"/>
          </a:xfrm>
          <a:prstGeom prst="rect">
            <a:avLst/>
          </a:prstGeom>
          <a:noFill/>
        </p:spPr>
        <p:txBody>
          <a:bodyPr wrap="square" lIns="84116" tIns="42058" rIns="84116" bIns="42058" rtlCol="0">
            <a:spAutoFit/>
          </a:bodyPr>
          <a:lstStyle/>
          <a:p>
            <a:pPr algn="ctr"/>
            <a:r>
              <a:rPr lang="ja-JP" altLang="en-US" sz="800" dirty="0"/>
              <a:t>ホームページ</a:t>
            </a:r>
          </a:p>
        </p:txBody>
      </p:sp>
      <p:cxnSp>
        <p:nvCxnSpPr>
          <p:cNvPr id="13" name="直線コネクタ 12"/>
          <p:cNvCxnSpPr/>
          <p:nvPr/>
        </p:nvCxnSpPr>
        <p:spPr>
          <a:xfrm flipV="1">
            <a:off x="6148926" y="9051307"/>
            <a:ext cx="113414" cy="124321"/>
          </a:xfrm>
          <a:prstGeom prst="line">
            <a:avLst/>
          </a:prstGeom>
          <a:ln w="158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/>
          <p:cNvSpPr txBox="1"/>
          <p:nvPr/>
        </p:nvSpPr>
        <p:spPr>
          <a:xfrm>
            <a:off x="5944316" y="8673801"/>
            <a:ext cx="1285343" cy="361936"/>
          </a:xfrm>
          <a:prstGeom prst="rect">
            <a:avLst/>
          </a:prstGeom>
          <a:noFill/>
        </p:spPr>
        <p:txBody>
          <a:bodyPr wrap="square" lIns="84116" tIns="42058" rIns="84116" bIns="42058" rtlCol="0">
            <a:spAutoFit/>
          </a:bodyPr>
          <a:lstStyle/>
          <a:p>
            <a:r>
              <a:rPr lang="ja-JP" altLang="en-US" sz="900" dirty="0"/>
              <a:t>飯塚市穂波福祉</a:t>
            </a:r>
            <a:endParaRPr lang="en-US" altLang="ja-JP" sz="900" dirty="0"/>
          </a:p>
          <a:p>
            <a:r>
              <a:rPr lang="ja-JP" altLang="en-US" sz="900" dirty="0"/>
              <a:t>総合センター</a:t>
            </a:r>
          </a:p>
        </p:txBody>
      </p:sp>
      <p:sp>
        <p:nvSpPr>
          <p:cNvPr id="66" name="正方形/長方形 65"/>
          <p:cNvSpPr/>
          <p:nvPr/>
        </p:nvSpPr>
        <p:spPr>
          <a:xfrm>
            <a:off x="186055" y="4316039"/>
            <a:ext cx="2909213" cy="10266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116" tIns="42058" rIns="84116" bIns="42058"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6658995" y="7448632"/>
            <a:ext cx="253823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chemeClr val="bg1"/>
                </a:solidFill>
              </a:rPr>
              <a:t>②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47" name="円/楕円 46"/>
          <p:cNvSpPr/>
          <p:nvPr/>
        </p:nvSpPr>
        <p:spPr>
          <a:xfrm>
            <a:off x="153530" y="5856685"/>
            <a:ext cx="379231" cy="3793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116" tIns="42058" rIns="84116" bIns="42058" spcCol="0" rtlCol="0" anchor="ctr"/>
          <a:lstStyle/>
          <a:p>
            <a:pPr algn="ctr"/>
            <a:r>
              <a:rPr lang="ja-JP" altLang="en-US" sz="2000" b="1" dirty="0"/>
              <a:t>湯</a:t>
            </a:r>
            <a:endParaRPr kumimoji="1" lang="ja-JP" altLang="en-US" sz="2000" b="1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558262" y="2329248"/>
            <a:ext cx="2721007" cy="1877437"/>
          </a:xfrm>
          <a:prstGeom prst="rect">
            <a:avLst/>
          </a:prstGeom>
          <a:pattFill prst="lgCheck">
            <a:fgClr>
              <a:schemeClr val="accent6">
                <a:lumMod val="20000"/>
                <a:lumOff val="80000"/>
              </a:schemeClr>
            </a:fgClr>
            <a:bgClr>
              <a:schemeClr val="bg1"/>
            </a:bgClr>
          </a:pattFill>
          <a:ln w="1905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00" dirty="0" smtClean="0">
                <a:solidFill>
                  <a:srgbClr val="FF0000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フリーマーケット出店者募集❣</a:t>
            </a:r>
            <a:endParaRPr lang="en-US" altLang="ja-JP" sz="1600" dirty="0" smtClean="0">
              <a:solidFill>
                <a:srgbClr val="FF0000"/>
              </a:solidFill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r>
              <a:rPr lang="ja-JP" altLang="en-US" sz="1400" dirty="0" smtClean="0">
                <a:solidFill>
                  <a:schemeClr val="tx2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◆日時：６月２９日（日）</a:t>
            </a:r>
            <a:endParaRPr lang="en-US" altLang="ja-JP" sz="1400" dirty="0" smtClean="0">
              <a:solidFill>
                <a:schemeClr val="tx2"/>
              </a:solidFill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r>
              <a:rPr lang="ja-JP" altLang="en-US" sz="1400" dirty="0" smtClean="0">
                <a:solidFill>
                  <a:schemeClr val="tx2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◆時間：９時３０分～</a:t>
            </a:r>
            <a:r>
              <a:rPr lang="ja-JP" altLang="en-US" sz="1400" dirty="0">
                <a:solidFill>
                  <a:schemeClr val="tx2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１４</a:t>
            </a:r>
            <a:r>
              <a:rPr lang="ja-JP" altLang="en-US" sz="1400" dirty="0" smtClean="0">
                <a:solidFill>
                  <a:schemeClr val="tx2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時</a:t>
            </a:r>
            <a:endParaRPr lang="en-US" altLang="ja-JP" sz="1400" dirty="0" smtClean="0">
              <a:solidFill>
                <a:schemeClr val="tx2"/>
              </a:solidFill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r>
              <a:rPr lang="ja-JP" altLang="en-US" sz="1400" dirty="0" smtClean="0">
                <a:solidFill>
                  <a:schemeClr val="tx2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◆場所：多目的ホール</a:t>
            </a:r>
            <a:endParaRPr lang="en-US" altLang="ja-JP" sz="1400" dirty="0" smtClean="0">
              <a:solidFill>
                <a:schemeClr val="tx2"/>
              </a:solidFill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r>
              <a:rPr lang="ja-JP" altLang="en-US" sz="1400" dirty="0" smtClean="0">
                <a:solidFill>
                  <a:schemeClr val="tx2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◆出店料：１区画８００円　</a:t>
            </a:r>
            <a:endParaRPr lang="en-US" altLang="ja-JP" sz="1400" dirty="0" smtClean="0">
              <a:solidFill>
                <a:schemeClr val="tx2"/>
              </a:solidFill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r>
              <a:rPr lang="ja-JP" altLang="en-US" sz="1400" dirty="0">
                <a:solidFill>
                  <a:schemeClr val="tx2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</a:t>
            </a:r>
            <a:r>
              <a:rPr lang="ja-JP" altLang="en-US" sz="1400" dirty="0" smtClean="0">
                <a:solidFill>
                  <a:schemeClr val="tx2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　　　　</a:t>
            </a:r>
            <a:r>
              <a:rPr lang="en-US" altLang="ja-JP" sz="1400" dirty="0" smtClean="0">
                <a:solidFill>
                  <a:schemeClr val="tx2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※</a:t>
            </a:r>
            <a:r>
              <a:rPr lang="ja-JP" altLang="en-US" sz="1400" dirty="0" smtClean="0">
                <a:solidFill>
                  <a:schemeClr val="tx2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１７区画あり</a:t>
            </a:r>
            <a:endParaRPr lang="en-US" altLang="ja-JP" sz="1400" dirty="0" smtClean="0">
              <a:solidFill>
                <a:schemeClr val="tx2"/>
              </a:solidFill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r>
              <a:rPr lang="ja-JP" altLang="en-US" sz="1400" dirty="0">
                <a:solidFill>
                  <a:schemeClr val="tx2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</a:t>
            </a:r>
            <a:r>
              <a:rPr lang="en-US" altLang="ja-JP" sz="1400" dirty="0" smtClean="0">
                <a:solidFill>
                  <a:schemeClr val="tx2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※</a:t>
            </a:r>
            <a:r>
              <a:rPr lang="ja-JP" altLang="en-US" sz="1400" dirty="0" smtClean="0">
                <a:solidFill>
                  <a:schemeClr val="tx2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食料品・薬品の出品は不可</a:t>
            </a:r>
            <a:endParaRPr lang="en-US" altLang="ja-JP" sz="1400" dirty="0" smtClean="0">
              <a:solidFill>
                <a:schemeClr val="tx2"/>
              </a:solidFill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r>
              <a:rPr lang="ja-JP" altLang="en-US" sz="1400" dirty="0">
                <a:solidFill>
                  <a:schemeClr val="tx2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</a:t>
            </a:r>
            <a:r>
              <a:rPr lang="ja-JP" altLang="en-US" sz="1400" dirty="0" smtClean="0">
                <a:solidFill>
                  <a:schemeClr val="tx2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</a:t>
            </a:r>
            <a:r>
              <a:rPr lang="en-US" altLang="ja-JP" sz="1600" dirty="0">
                <a:solidFill>
                  <a:srgbClr val="FF0000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6/16</a:t>
            </a:r>
            <a:r>
              <a:rPr lang="ja-JP" altLang="en-US" sz="1600" dirty="0" smtClean="0">
                <a:solidFill>
                  <a:srgbClr val="FF0000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（</a:t>
            </a:r>
            <a:r>
              <a:rPr lang="ja-JP" altLang="en-US" sz="1600" dirty="0">
                <a:solidFill>
                  <a:srgbClr val="FF0000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月</a:t>
            </a:r>
            <a:r>
              <a:rPr lang="ja-JP" altLang="en-US" sz="1600" dirty="0" smtClean="0">
                <a:solidFill>
                  <a:srgbClr val="FF0000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）９時</a:t>
            </a:r>
            <a:r>
              <a:rPr lang="ja-JP" altLang="en-US" sz="1400" dirty="0" smtClean="0">
                <a:solidFill>
                  <a:srgbClr val="FF0000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より受付開始</a:t>
            </a:r>
            <a:r>
              <a:rPr lang="ja-JP" altLang="en-US" sz="1400" dirty="0" smtClean="0">
                <a:solidFill>
                  <a:schemeClr val="tx2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　　　　　　　　　　　　　　　　　　　　</a:t>
            </a:r>
            <a:r>
              <a:rPr lang="ja-JP" altLang="en-US" sz="1400" dirty="0" smtClean="0">
                <a:solidFill>
                  <a:srgbClr val="FF0000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　　</a:t>
            </a:r>
            <a:r>
              <a:rPr lang="ja-JP" altLang="en-US" sz="1400" dirty="0">
                <a:solidFill>
                  <a:srgbClr val="FF0000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</a:t>
            </a:r>
            <a:r>
              <a:rPr lang="ja-JP" altLang="en-US" sz="1400" dirty="0" smtClean="0">
                <a:solidFill>
                  <a:srgbClr val="FF0000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　　　</a:t>
            </a:r>
            <a:endParaRPr lang="en-US" altLang="ja-JP" sz="1400" dirty="0" smtClean="0">
              <a:solidFill>
                <a:schemeClr val="tx2"/>
              </a:solidFill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464665" y="4829377"/>
            <a:ext cx="27859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 smtClean="0"/>
              <a:t>　とき：</a:t>
            </a:r>
            <a:r>
              <a:rPr lang="ja-JP" altLang="en-US" sz="1400" b="1" dirty="0" smtClean="0"/>
              <a:t>６月２２日</a:t>
            </a:r>
            <a:r>
              <a:rPr kumimoji="1" lang="ja-JP" altLang="en-US" sz="1400" b="1" dirty="0" smtClean="0"/>
              <a:t>（</a:t>
            </a:r>
            <a:r>
              <a:rPr lang="ja-JP" altLang="en-US" sz="1400" b="1" dirty="0"/>
              <a:t>日</a:t>
            </a:r>
            <a:r>
              <a:rPr lang="ja-JP" altLang="en-US" sz="1400" b="1" dirty="0" smtClean="0"/>
              <a:t>）　</a:t>
            </a:r>
            <a:endParaRPr lang="en-US" altLang="ja-JP" sz="1400" b="1" dirty="0" smtClean="0"/>
          </a:p>
          <a:p>
            <a:r>
              <a:rPr lang="ja-JP" altLang="en-US" sz="1400" b="1" dirty="0"/>
              <a:t>　</a:t>
            </a:r>
            <a:r>
              <a:rPr lang="ja-JP" altLang="en-US" sz="1400" b="1" dirty="0" smtClean="0"/>
              <a:t>時間：１０時～１２時３０分</a:t>
            </a:r>
            <a:endParaRPr lang="en-US" altLang="ja-JP" sz="1400" b="1" dirty="0" smtClean="0"/>
          </a:p>
          <a:p>
            <a:r>
              <a:rPr lang="ja-JP" altLang="en-US" sz="1400" b="1" dirty="0"/>
              <a:t>　</a:t>
            </a:r>
            <a:r>
              <a:rPr lang="ja-JP" altLang="en-US" sz="1400" b="1" dirty="0" smtClean="0"/>
              <a:t>場所：福祉センター　調理室</a:t>
            </a:r>
            <a:endParaRPr lang="en-US" altLang="ja-JP" sz="1400" b="1" dirty="0" smtClean="0"/>
          </a:p>
          <a:p>
            <a:r>
              <a:rPr kumimoji="1" lang="ja-JP" altLang="en-US" sz="1400" b="1" dirty="0" smtClean="0"/>
              <a:t>　</a:t>
            </a:r>
            <a:r>
              <a:rPr lang="ja-JP" altLang="en-US" sz="1400" b="1" dirty="0" smtClean="0"/>
              <a:t>材料費：</a:t>
            </a:r>
            <a:r>
              <a:rPr kumimoji="1" lang="ja-JP" altLang="en-US" sz="1400" b="1" dirty="0" smtClean="0"/>
              <a:t>ひとり</a:t>
            </a:r>
            <a:r>
              <a:rPr lang="ja-JP" altLang="en-US" sz="1400" b="1" dirty="0"/>
              <a:t>８００</a:t>
            </a:r>
            <a:r>
              <a:rPr kumimoji="1" lang="ja-JP" altLang="en-US" sz="1400" b="1" dirty="0" smtClean="0"/>
              <a:t>円　</a:t>
            </a:r>
            <a:endParaRPr lang="en-US" altLang="ja-JP" sz="1400" b="1" dirty="0" smtClean="0"/>
          </a:p>
          <a:p>
            <a:r>
              <a:rPr kumimoji="1" lang="ja-JP" altLang="en-US" sz="1400" b="1" dirty="0"/>
              <a:t>　</a:t>
            </a:r>
            <a:r>
              <a:rPr kumimoji="1" lang="ja-JP" altLang="en-US" sz="1400" b="1" dirty="0" smtClean="0"/>
              <a:t>　　定員：</a:t>
            </a:r>
            <a:r>
              <a:rPr lang="ja-JP" altLang="en-US" sz="1400" b="1" dirty="0"/>
              <a:t>１６</a:t>
            </a:r>
            <a:r>
              <a:rPr kumimoji="1" lang="ja-JP" altLang="en-US" sz="1400" b="1" dirty="0" smtClean="0"/>
              <a:t>名　</a:t>
            </a:r>
            <a:endParaRPr kumimoji="1" lang="en-US" altLang="ja-JP" sz="1400" b="1" dirty="0" smtClean="0"/>
          </a:p>
          <a:p>
            <a:r>
              <a:rPr lang="ja-JP" altLang="en-US" sz="1400" b="1" dirty="0" smtClean="0">
                <a:solidFill>
                  <a:srgbClr val="FF0000"/>
                </a:solidFill>
              </a:rPr>
              <a:t>　　</a:t>
            </a:r>
            <a:r>
              <a:rPr kumimoji="1" lang="en-US" altLang="ja-JP" sz="1200" b="1" dirty="0" smtClean="0">
                <a:solidFill>
                  <a:srgbClr val="FF0000"/>
                </a:solidFill>
              </a:rPr>
              <a:t>※</a:t>
            </a:r>
            <a:r>
              <a:rPr lang="ja-JP" altLang="en-US" sz="1200" b="1" dirty="0">
                <a:solidFill>
                  <a:srgbClr val="FF0000"/>
                </a:solidFill>
              </a:rPr>
              <a:t>事前</a:t>
            </a:r>
            <a:r>
              <a:rPr lang="ja-JP" altLang="en-US" sz="1200" b="1" dirty="0" smtClean="0">
                <a:solidFill>
                  <a:srgbClr val="FF0000"/>
                </a:solidFill>
              </a:rPr>
              <a:t>予約：６月７日（土）９時～</a:t>
            </a:r>
            <a:endParaRPr kumimoji="1" lang="ja-JP" altLang="en-US" sz="1200" b="1" dirty="0">
              <a:solidFill>
                <a:srgbClr val="FF0000"/>
              </a:solidFill>
            </a:endParaRPr>
          </a:p>
        </p:txBody>
      </p:sp>
      <p:sp>
        <p:nvSpPr>
          <p:cNvPr id="49" name="円/楕円 48"/>
          <p:cNvSpPr/>
          <p:nvPr/>
        </p:nvSpPr>
        <p:spPr>
          <a:xfrm>
            <a:off x="114130" y="2229651"/>
            <a:ext cx="379231" cy="3793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116" tIns="42058" rIns="84116" bIns="42058" spcCol="0" rtlCol="0" anchor="ctr"/>
          <a:lstStyle/>
          <a:p>
            <a:pPr algn="ctr"/>
            <a:r>
              <a:rPr lang="ja-JP" altLang="en-US" sz="2000" b="1" dirty="0"/>
              <a:t>イ</a:t>
            </a:r>
            <a:endParaRPr kumimoji="1" lang="ja-JP" altLang="en-US" sz="2000" b="1" dirty="0"/>
          </a:p>
        </p:txBody>
      </p:sp>
      <p:sp>
        <p:nvSpPr>
          <p:cNvPr id="3" name="横巻き 2"/>
          <p:cNvSpPr/>
          <p:nvPr/>
        </p:nvSpPr>
        <p:spPr>
          <a:xfrm>
            <a:off x="651576" y="4250168"/>
            <a:ext cx="2287500" cy="553437"/>
          </a:xfrm>
          <a:prstGeom prst="horizontalScroll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 smtClean="0">
                <a:solidFill>
                  <a:schemeClr val="tx2"/>
                </a:solidFill>
              </a:rPr>
              <a:t>親子パン教室開催❣</a:t>
            </a:r>
            <a:endParaRPr kumimoji="1" lang="ja-JP" altLang="en-US" sz="1600" b="1" dirty="0">
              <a:solidFill>
                <a:schemeClr val="tx2"/>
              </a:solidFill>
            </a:endParaRPr>
          </a:p>
        </p:txBody>
      </p:sp>
      <p:sp>
        <p:nvSpPr>
          <p:cNvPr id="51" name="円/楕円 50"/>
          <p:cNvSpPr/>
          <p:nvPr/>
        </p:nvSpPr>
        <p:spPr>
          <a:xfrm>
            <a:off x="153530" y="4173702"/>
            <a:ext cx="379231" cy="3793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116" tIns="42058" rIns="84116" bIns="42058" spcCol="0" rtlCol="0" anchor="ctr"/>
          <a:lstStyle/>
          <a:p>
            <a:pPr algn="ctr"/>
            <a:r>
              <a:rPr lang="ja-JP" altLang="en-US" sz="2000" b="1" dirty="0"/>
              <a:t>イ</a:t>
            </a:r>
            <a:endParaRPr kumimoji="1" lang="ja-JP" altLang="en-US" sz="2000" b="1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308" y="5530270"/>
            <a:ext cx="596075" cy="455304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781" y="1661316"/>
            <a:ext cx="3536910" cy="790575"/>
          </a:xfrm>
          <a:prstGeom prst="rect">
            <a:avLst/>
          </a:prstGeom>
        </p:spPr>
      </p:pic>
      <p:sp>
        <p:nvSpPr>
          <p:cNvPr id="26" name="正方形/長方形 25"/>
          <p:cNvSpPr/>
          <p:nvPr/>
        </p:nvSpPr>
        <p:spPr>
          <a:xfrm>
            <a:off x="3430446" y="1751330"/>
            <a:ext cx="345158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8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うすい絵画</a:t>
            </a:r>
            <a:r>
              <a:rPr lang="ja-JP" altLang="en-US" sz="1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教室</a:t>
            </a:r>
            <a:r>
              <a:rPr lang="ja-JP" altLang="en-US" sz="18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作品展（</a:t>
            </a:r>
            <a:r>
              <a:rPr lang="en-US" altLang="ja-JP" sz="18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5/1</a:t>
            </a:r>
            <a:r>
              <a:rPr lang="ja-JP" altLang="en-US" sz="18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～</a:t>
            </a:r>
            <a:r>
              <a:rPr lang="en-US" altLang="ja-JP" sz="18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15</a:t>
            </a:r>
            <a:r>
              <a:rPr lang="ja-JP" altLang="en-US" sz="18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）</a:t>
            </a:r>
            <a:endParaRPr lang="ja-JP" altLang="en-US" sz="18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12" y="6307488"/>
            <a:ext cx="2808362" cy="1579704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892" y="2632697"/>
            <a:ext cx="1982808" cy="1487106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19310" y="2809133"/>
            <a:ext cx="2279398" cy="1709549"/>
          </a:xfrm>
          <a:prstGeom prst="rect">
            <a:avLst/>
          </a:prstGeom>
        </p:spPr>
      </p:pic>
      <p:pic>
        <p:nvPicPr>
          <p:cNvPr id="23" name="図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206" y="4262140"/>
            <a:ext cx="1922262" cy="1436322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54832" y="6134159"/>
            <a:ext cx="2072689" cy="1584326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000" y="4870929"/>
            <a:ext cx="1773114" cy="1301889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073" y="6921984"/>
            <a:ext cx="917393" cy="1037801"/>
          </a:xfrm>
          <a:prstGeom prst="rect">
            <a:avLst/>
          </a:prstGeom>
        </p:spPr>
      </p:pic>
      <p:sp>
        <p:nvSpPr>
          <p:cNvPr id="12" name="円形吹き出し 11"/>
          <p:cNvSpPr/>
          <p:nvPr/>
        </p:nvSpPr>
        <p:spPr>
          <a:xfrm>
            <a:off x="5084740" y="6260774"/>
            <a:ext cx="1324022" cy="1141706"/>
          </a:xfrm>
          <a:prstGeom prst="wedgeEllipseCallout">
            <a:avLst>
              <a:gd name="adj1" fmla="val 41492"/>
              <a:gd name="adj2" fmla="val 5152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051116" y="6605737"/>
            <a:ext cx="13576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b="1" dirty="0">
                <a:solidFill>
                  <a:srgbClr val="FF0000"/>
                </a:solidFill>
              </a:rPr>
              <a:t>お客</a:t>
            </a:r>
            <a:r>
              <a:rPr lang="ja-JP" altLang="en-US" sz="1050" b="1" dirty="0" smtClean="0">
                <a:solidFill>
                  <a:srgbClr val="FF0000"/>
                </a:solidFill>
              </a:rPr>
              <a:t>様から頂いた</a:t>
            </a:r>
            <a:endParaRPr kumimoji="1" lang="en-US" altLang="ja-JP" sz="1050" b="1" dirty="0" smtClean="0">
              <a:solidFill>
                <a:srgbClr val="FF0000"/>
              </a:solidFill>
            </a:endParaRPr>
          </a:p>
          <a:p>
            <a:r>
              <a:rPr lang="ja-JP" altLang="en-US" sz="1050" b="1" dirty="0">
                <a:solidFill>
                  <a:srgbClr val="FF0000"/>
                </a:solidFill>
              </a:rPr>
              <a:t>　</a:t>
            </a:r>
            <a:r>
              <a:rPr lang="ja-JP" altLang="en-US" sz="1050" b="1" dirty="0" smtClean="0">
                <a:solidFill>
                  <a:srgbClr val="FF0000"/>
                </a:solidFill>
              </a:rPr>
              <a:t>芍薬（しゃくやく）が</a:t>
            </a:r>
            <a:endParaRPr lang="en-US" altLang="ja-JP" sz="1050" b="1" dirty="0" smtClean="0">
              <a:solidFill>
                <a:srgbClr val="FF0000"/>
              </a:solidFill>
            </a:endParaRPr>
          </a:p>
          <a:p>
            <a:r>
              <a:rPr kumimoji="1" lang="ja-JP" altLang="en-US" sz="1050" b="1" dirty="0">
                <a:solidFill>
                  <a:srgbClr val="FF0000"/>
                </a:solidFill>
              </a:rPr>
              <a:t>　</a:t>
            </a:r>
            <a:r>
              <a:rPr kumimoji="1" lang="ja-JP" altLang="en-US" sz="1050" b="1" dirty="0" smtClean="0">
                <a:solidFill>
                  <a:srgbClr val="FF0000"/>
                </a:solidFill>
              </a:rPr>
              <a:t>　とても綺麗です❣　</a:t>
            </a:r>
            <a:endParaRPr kumimoji="1" lang="en-US" altLang="ja-JP" sz="1050" b="1" dirty="0" smtClean="0">
              <a:solidFill>
                <a:srgbClr val="FF0000"/>
              </a:solidFill>
            </a:endParaRPr>
          </a:p>
          <a:p>
            <a:r>
              <a:rPr lang="ja-JP" altLang="en-US" sz="1050" b="1" dirty="0" smtClean="0">
                <a:solidFill>
                  <a:srgbClr val="FF0000"/>
                </a:solidFill>
              </a:rPr>
              <a:t>　　</a:t>
            </a:r>
            <a:endParaRPr kumimoji="1" lang="ja-JP" altLang="en-US" sz="1050" b="1" dirty="0">
              <a:solidFill>
                <a:srgbClr val="FF0000"/>
              </a:solidFill>
            </a:endParaRPr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536" y="268969"/>
            <a:ext cx="2849282" cy="126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89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4310</TotalTime>
  <Words>82</Words>
  <Application>Microsoft Office PowerPoint</Application>
  <PresentationFormat>ユーザー設定</PresentationFormat>
  <Paragraphs>49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1" baseType="lpstr">
      <vt:lpstr>HGP創英ﾌﾟﾚｾﾞﾝｽEB</vt:lpstr>
      <vt:lpstr>HGP創英角ｺﾞｼｯｸUB</vt:lpstr>
      <vt:lpstr>HG丸ｺﾞｼｯｸM-PRO</vt:lpstr>
      <vt:lpstr>ＭＳ Ｐゴシック</vt:lpstr>
      <vt:lpstr>ＭＳ Ｐ明朝</vt:lpstr>
      <vt:lpstr>メイリオ</vt:lpstr>
      <vt:lpstr>Arial</vt:lpstr>
      <vt:lpstr>Calibri</vt:lpstr>
      <vt:lpstr>Office ​​テーマ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山本　勝也</dc:creator>
  <cp:lastModifiedBy>穂波福祉センター1</cp:lastModifiedBy>
  <cp:revision>627</cp:revision>
  <cp:lastPrinted>2025-05-21T06:16:52Z</cp:lastPrinted>
  <dcterms:created xsi:type="dcterms:W3CDTF">2016-04-30T00:52:33Z</dcterms:created>
  <dcterms:modified xsi:type="dcterms:W3CDTF">2025-05-29T02:09:26Z</dcterms:modified>
</cp:coreProperties>
</file>