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4"/>
  </p:notesMasterIdLst>
  <p:sldIdLst>
    <p:sldId id="259" r:id="rId2"/>
    <p:sldId id="258" r:id="rId3"/>
  </p:sldIdLst>
  <p:sldSz cx="7200900" cy="10440988"/>
  <p:notesSz cx="6735763" cy="9866313"/>
  <p:defaultTextStyle>
    <a:defPPr>
      <a:defRPr lang="ja-JP"/>
    </a:defPPr>
    <a:lvl1pPr marL="0" algn="l" defTabSz="841157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1pPr>
    <a:lvl2pPr marL="420578" algn="l" defTabSz="841157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2pPr>
    <a:lvl3pPr marL="841157" algn="l" defTabSz="841157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3pPr>
    <a:lvl4pPr marL="1261735" algn="l" defTabSz="841157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4pPr>
    <a:lvl5pPr marL="1682313" algn="l" defTabSz="841157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5pPr>
    <a:lvl6pPr marL="2102891" algn="l" defTabSz="841157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6pPr>
    <a:lvl7pPr marL="2523470" algn="l" defTabSz="841157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7pPr>
    <a:lvl8pPr marL="2944048" algn="l" defTabSz="841157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8pPr>
    <a:lvl9pPr marL="3364626" algn="l" defTabSz="841157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89">
          <p15:clr>
            <a:srgbClr val="A4A3A4"/>
          </p15:clr>
        </p15:guide>
        <p15:guide id="2" pos="226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FFFF99"/>
    <a:srgbClr val="FF99FF"/>
    <a:srgbClr val="FFFFCC"/>
    <a:srgbClr val="66FFFF"/>
    <a:srgbClr val="0099CC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87" autoAdjust="0"/>
    <p:restoredTop sz="86408" autoAdjust="0"/>
  </p:normalViewPr>
  <p:slideViewPr>
    <p:cSldViewPr>
      <p:cViewPr varScale="1">
        <p:scale>
          <a:sx n="77" d="100"/>
          <a:sy n="77" d="100"/>
        </p:scale>
        <p:origin x="3786" y="102"/>
      </p:cViewPr>
      <p:guideLst>
        <p:guide orient="horz" pos="3289"/>
        <p:guide pos="226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565" cy="493868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4626" y="0"/>
            <a:ext cx="2919565" cy="493868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r">
              <a:defRPr sz="1200"/>
            </a:lvl1pPr>
          </a:lstStyle>
          <a:p>
            <a:fld id="{3CF3828E-EC5D-40C2-9A8E-D37B629D030F}" type="datetimeFigureOut">
              <a:rPr kumimoji="1" lang="ja-JP" altLang="en-US" smtClean="0"/>
              <a:t>2025/4/24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092325" y="739775"/>
            <a:ext cx="25511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63" tIns="45382" rIns="90763" bIns="45382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262" y="4686223"/>
            <a:ext cx="5389240" cy="4440077"/>
          </a:xfrm>
          <a:prstGeom prst="rect">
            <a:avLst/>
          </a:prstGeom>
        </p:spPr>
        <p:txBody>
          <a:bodyPr vert="horz" lIns="90763" tIns="45382" rIns="90763" bIns="45382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0868"/>
            <a:ext cx="2919565" cy="493867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4626" y="9370868"/>
            <a:ext cx="2919565" cy="493867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r">
              <a:defRPr sz="1200"/>
            </a:lvl1pPr>
          </a:lstStyle>
          <a:p>
            <a:fld id="{E54DD1E9-8899-4FEF-B0DC-BA8993C7BC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2034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41157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1pPr>
    <a:lvl2pPr marL="420578" algn="l" defTabSz="841157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2pPr>
    <a:lvl3pPr marL="841157" algn="l" defTabSz="841157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3pPr>
    <a:lvl4pPr marL="1261735" algn="l" defTabSz="841157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4pPr>
    <a:lvl5pPr marL="1682313" algn="l" defTabSz="841157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5pPr>
    <a:lvl6pPr marL="2102891" algn="l" defTabSz="841157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6pPr>
    <a:lvl7pPr marL="2523470" algn="l" defTabSz="841157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7pPr>
    <a:lvl8pPr marL="2944048" algn="l" defTabSz="841157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8pPr>
    <a:lvl9pPr marL="3364626" algn="l" defTabSz="841157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092325" y="739775"/>
            <a:ext cx="2551113" cy="37004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DD1E9-8899-4FEF-B0DC-BA8993C7BC99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5691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40068" y="3243482"/>
            <a:ext cx="6120765" cy="223804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80135" y="5916560"/>
            <a:ext cx="5040630" cy="266825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2025/4/24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318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2025/4/24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6942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4111764" y="635644"/>
            <a:ext cx="1275159" cy="13563617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283786" y="635644"/>
            <a:ext cx="3707963" cy="13563617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2025/4/24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3500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2025/4/24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9932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68821" y="6709302"/>
            <a:ext cx="6120765" cy="207369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68821" y="4425345"/>
            <a:ext cx="6120765" cy="228396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2025/4/24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3513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283791" y="3709935"/>
            <a:ext cx="2491561" cy="1048932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2895362" y="3709935"/>
            <a:ext cx="2491562" cy="1048932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2025/4/24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0301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60045" y="418123"/>
            <a:ext cx="6480810" cy="1740165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60045" y="2337139"/>
            <a:ext cx="3181648" cy="97400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60045" y="3311147"/>
            <a:ext cx="3181648" cy="601565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657957" y="2337139"/>
            <a:ext cx="3182898" cy="97400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657957" y="3311147"/>
            <a:ext cx="3182898" cy="601565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2025/4/24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4638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2025/4/24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8969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2025/4/24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3930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60046" y="415706"/>
            <a:ext cx="2369046" cy="176916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815354" y="415708"/>
            <a:ext cx="4025503" cy="89110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360046" y="2184882"/>
            <a:ext cx="2369046" cy="714192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2025/4/24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5161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11427" y="7308692"/>
            <a:ext cx="4320540" cy="86283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411427" y="932923"/>
            <a:ext cx="4320540" cy="626459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411427" y="8171524"/>
            <a:ext cx="4320540" cy="122536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2025/4/24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8429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360045" y="418123"/>
            <a:ext cx="6480810" cy="17401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60045" y="2436239"/>
            <a:ext cx="6480810" cy="68905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360045" y="9677251"/>
            <a:ext cx="1680210" cy="5558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ED720-0104-4369-84BC-D37694168613}" type="datetimeFigureOut">
              <a:rPr kumimoji="1" lang="ja-JP" altLang="en-US" smtClean="0"/>
              <a:t>2025/4/24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460308" y="9677251"/>
            <a:ext cx="2280285" cy="5558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5160645" y="9677251"/>
            <a:ext cx="1680210" cy="5558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909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13" Type="http://schemas.openxmlformats.org/officeDocument/2006/relationships/image" Target="../media/image19.jpe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2" Type="http://schemas.openxmlformats.org/officeDocument/2006/relationships/hyperlink" Target="http://honami-f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gif"/><Relationship Id="rId15" Type="http://schemas.openxmlformats.org/officeDocument/2006/relationships/image" Target="../media/image21.jpeg"/><Relationship Id="rId10" Type="http://schemas.openxmlformats.org/officeDocument/2006/relationships/image" Target="../media/image16.jpeg"/><Relationship Id="rId4" Type="http://schemas.openxmlformats.org/officeDocument/2006/relationships/image" Target="../media/image10.gif"/><Relationship Id="rId9" Type="http://schemas.openxmlformats.org/officeDocument/2006/relationships/image" Target="../media/image15.jpeg"/><Relationship Id="rId1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グループ化 7"/>
          <p:cNvGrpSpPr/>
          <p:nvPr/>
        </p:nvGrpSpPr>
        <p:grpSpPr>
          <a:xfrm>
            <a:off x="5328642" y="143086"/>
            <a:ext cx="1580158" cy="1271195"/>
            <a:chOff x="5373216" y="276999"/>
            <a:chExt cx="1231723" cy="1042256"/>
          </a:xfrm>
        </p:grpSpPr>
        <p:sp>
          <p:nvSpPr>
            <p:cNvPr id="10" name="テキスト ボックス 9"/>
            <p:cNvSpPr txBox="1"/>
            <p:nvPr/>
          </p:nvSpPr>
          <p:spPr>
            <a:xfrm>
              <a:off x="5373216" y="455131"/>
              <a:ext cx="1224136" cy="2156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000" dirty="0">
                  <a:solidFill>
                    <a:srgbClr val="FF0000"/>
                  </a:solidFill>
                  <a:latin typeface="ＭＳ Ｐ明朝" panose="02020600040205080304" pitchFamily="18" charset="-128"/>
                  <a:ea typeface="ＭＳ Ｐ明朝" panose="02020600040205080304" pitchFamily="18" charset="-128"/>
                </a:rPr>
                <a:t>Health letter</a:t>
              </a:r>
              <a:endParaRPr lang="ja-JP" altLang="en-US" sz="1000" dirty="0">
                <a:solidFill>
                  <a:srgbClr val="FF0000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endParaRPr>
            </a:p>
          </p:txBody>
        </p:sp>
        <p:cxnSp>
          <p:nvCxnSpPr>
            <p:cNvPr id="11" name="直線コネクタ 10"/>
            <p:cNvCxnSpPr/>
            <p:nvPr/>
          </p:nvCxnSpPr>
          <p:spPr>
            <a:xfrm>
              <a:off x="5556665" y="971600"/>
              <a:ext cx="872411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グループ化 11"/>
            <p:cNvGrpSpPr/>
            <p:nvPr/>
          </p:nvGrpSpPr>
          <p:grpSpPr>
            <a:xfrm>
              <a:off x="5373216" y="276999"/>
              <a:ext cx="1231723" cy="1042256"/>
              <a:chOff x="5373216" y="276999"/>
              <a:chExt cx="1231723" cy="1042256"/>
            </a:xfrm>
          </p:grpSpPr>
          <p:sp>
            <p:nvSpPr>
              <p:cNvPr id="13" name="円/楕円 12"/>
              <p:cNvSpPr/>
              <p:nvPr/>
            </p:nvSpPr>
            <p:spPr>
              <a:xfrm>
                <a:off x="5445224" y="276999"/>
                <a:ext cx="1080120" cy="1042256"/>
              </a:xfrm>
              <a:prstGeom prst="ellipse">
                <a:avLst/>
              </a:prstGeom>
              <a:noFill/>
              <a:ln w="635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4" name="円/楕円 13"/>
              <p:cNvSpPr/>
              <p:nvPr/>
            </p:nvSpPr>
            <p:spPr>
              <a:xfrm>
                <a:off x="5517232" y="349007"/>
                <a:ext cx="936104" cy="910626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" name="テキスト ボックス 14"/>
              <p:cNvSpPr txBox="1"/>
              <p:nvPr/>
            </p:nvSpPr>
            <p:spPr>
              <a:xfrm>
                <a:off x="5380803" y="562948"/>
                <a:ext cx="1224136" cy="3280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20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Vol.</a:t>
                </a:r>
                <a:r>
                  <a:rPr kumimoji="1" lang="ja-JP" altLang="en-US" sz="20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８１</a:t>
                </a:r>
                <a:endParaRPr lang="ja-JP" altLang="en-US" sz="2000" b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6" name="テキスト ボックス 15"/>
              <p:cNvSpPr txBox="1"/>
              <p:nvPr/>
            </p:nvSpPr>
            <p:spPr>
              <a:xfrm>
                <a:off x="5373216" y="930548"/>
                <a:ext cx="1224136" cy="2523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sz="1400" dirty="0">
                    <a:solidFill>
                      <a:schemeClr val="accent6">
                        <a:lumMod val="75000"/>
                      </a:schemeClr>
                    </a:solidFill>
                    <a:latin typeface="ＭＳ Ｐ明朝" panose="02020600040205080304" pitchFamily="18" charset="-128"/>
                    <a:ea typeface="ＭＳ Ｐ明朝" panose="02020600040205080304" pitchFamily="18" charset="-128"/>
                  </a:rPr>
                  <a:t>Take Free</a:t>
                </a:r>
                <a:endParaRPr lang="ja-JP" altLang="en-US" sz="1400" dirty="0">
                  <a:solidFill>
                    <a:schemeClr val="accent6">
                      <a:lumMod val="75000"/>
                    </a:schemeClr>
                  </a:solidFill>
                  <a:latin typeface="ＭＳ Ｐ明朝" panose="02020600040205080304" pitchFamily="18" charset="-128"/>
                  <a:ea typeface="ＭＳ Ｐ明朝" panose="02020600040205080304" pitchFamily="18" charset="-128"/>
                </a:endParaRPr>
              </a:p>
            </p:txBody>
          </p:sp>
        </p:grpSp>
      </p:grpSp>
      <p:sp>
        <p:nvSpPr>
          <p:cNvPr id="17" name="テキスト ボックス 16"/>
          <p:cNvSpPr txBox="1"/>
          <p:nvPr/>
        </p:nvSpPr>
        <p:spPr>
          <a:xfrm>
            <a:off x="154306" y="79570"/>
            <a:ext cx="5278184" cy="1223711"/>
          </a:xfrm>
          <a:prstGeom prst="rect">
            <a:avLst/>
          </a:prstGeom>
          <a:noFill/>
        </p:spPr>
        <p:txBody>
          <a:bodyPr wrap="square" lIns="84116" tIns="42058" rIns="84116" bIns="42058" rtlCol="0">
            <a:spAutoFit/>
          </a:bodyPr>
          <a:lstStyle/>
          <a:p>
            <a:r>
              <a:rPr lang="ja-JP" altLang="en-US" sz="7400" b="1" dirty="0">
                <a:ln>
                  <a:solidFill>
                    <a:schemeClr val="bg1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ほなみ通信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84194" y="7257352"/>
            <a:ext cx="6840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ja-JP" sz="1400" dirty="0" smtClean="0"/>
          </a:p>
          <a:p>
            <a:endParaRPr lang="en-US" altLang="ja-JP" sz="1400" dirty="0" smtClean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9" y="9460662"/>
            <a:ext cx="7075745" cy="908217"/>
          </a:xfrm>
          <a:prstGeom prst="rect">
            <a:avLst/>
          </a:prstGeom>
        </p:spPr>
      </p:pic>
      <p:sp>
        <p:nvSpPr>
          <p:cNvPr id="4" name="正方形/長方形 3"/>
          <p:cNvSpPr/>
          <p:nvPr/>
        </p:nvSpPr>
        <p:spPr>
          <a:xfrm>
            <a:off x="325833" y="9599867"/>
            <a:ext cx="652249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36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latin typeface="AR PＰＯＰ体B" panose="040B0800000000000000" pitchFamily="50" charset="-128"/>
                <a:ea typeface="AR PＰＯＰ体B" panose="040B0800000000000000" pitchFamily="50" charset="-128"/>
              </a:rPr>
              <a:t>ギャラリーＹＡＡ絵画展</a:t>
            </a:r>
            <a:r>
              <a:rPr lang="en-US" altLang="ja-JP" sz="36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latin typeface="AR PＰＯＰ体B" panose="040B0800000000000000" pitchFamily="50" charset="-128"/>
                <a:ea typeface="AR PＰＯＰ体B" panose="040B0800000000000000" pitchFamily="50" charset="-128"/>
              </a:rPr>
              <a:t>(</a:t>
            </a:r>
            <a:r>
              <a:rPr lang="en-US" altLang="ja-JP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latin typeface="AR PＰＯＰ体B" panose="040B0800000000000000" pitchFamily="50" charset="-128"/>
                <a:ea typeface="AR PＰＯＰ体B" panose="040B0800000000000000" pitchFamily="50" charset="-128"/>
              </a:rPr>
              <a:t>4/2</a:t>
            </a:r>
            <a:r>
              <a:rPr lang="ja-JP" altLang="en-US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latin typeface="AR PＰＯＰ体B" panose="040B0800000000000000" pitchFamily="50" charset="-128"/>
                <a:ea typeface="AR PＰＯＰ体B" panose="040B0800000000000000" pitchFamily="50" charset="-128"/>
              </a:rPr>
              <a:t>～</a:t>
            </a:r>
            <a:r>
              <a:rPr lang="en-US" altLang="ja-JP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latin typeface="AR PＰＯＰ体B" panose="040B0800000000000000" pitchFamily="50" charset="-128"/>
                <a:ea typeface="AR PＰＯＰ体B" panose="040B0800000000000000" pitchFamily="50" charset="-128"/>
              </a:rPr>
              <a:t>21</a:t>
            </a:r>
            <a:r>
              <a:rPr lang="ja-JP" altLang="en-US" sz="2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latin typeface="AR PＰＯＰ体B" panose="040B0800000000000000" pitchFamily="50" charset="-128"/>
                <a:ea typeface="AR PＰＯＰ体B" panose="040B0800000000000000" pitchFamily="50" charset="-128"/>
              </a:rPr>
              <a:t>）</a:t>
            </a:r>
            <a:endParaRPr lang="ja-JP" altLang="en-US" sz="24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/>
              <a:latin typeface="AR PＰＯＰ体B" panose="040B0800000000000000" pitchFamily="50" charset="-128"/>
              <a:ea typeface="AR PＰＯＰ体B" panose="040B0800000000000000" pitchFamily="50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46470" y="1914295"/>
            <a:ext cx="3799670" cy="2849753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79" y="1297451"/>
            <a:ext cx="3983456" cy="2755027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56" y="4111488"/>
            <a:ext cx="3927724" cy="2623093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06" y="6837891"/>
            <a:ext cx="3940888" cy="2492659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09050" y="5583447"/>
            <a:ext cx="2160816" cy="1556923"/>
          </a:xfrm>
          <a:prstGeom prst="rect">
            <a:avLst/>
          </a:prstGeom>
        </p:spPr>
      </p:pic>
      <p:pic>
        <p:nvPicPr>
          <p:cNvPr id="20" name="図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20084" y="7653399"/>
            <a:ext cx="1809122" cy="1486550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07521" y="6817845"/>
            <a:ext cx="2190796" cy="1344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75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" y="15371"/>
            <a:ext cx="3024336" cy="361936"/>
          </a:xfrm>
          <a:prstGeom prst="rect">
            <a:avLst/>
          </a:prstGeom>
          <a:noFill/>
        </p:spPr>
        <p:txBody>
          <a:bodyPr wrap="square" lIns="84116" tIns="42058" rIns="84116" bIns="42058" rtlCol="0">
            <a:spAutoFit/>
          </a:bodyPr>
          <a:lstStyle/>
          <a:p>
            <a:r>
              <a:rPr lang="ja-JP" altLang="en-US" sz="1800" b="1" dirty="0" smtClean="0">
                <a:solidFill>
                  <a:schemeClr val="accent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２０２５年</a:t>
            </a:r>
            <a:endParaRPr lang="ja-JP" altLang="en-US" sz="1800" b="1" dirty="0">
              <a:solidFill>
                <a:schemeClr val="accent2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-4423" y="369419"/>
            <a:ext cx="4763329" cy="485047"/>
          </a:xfrm>
          <a:prstGeom prst="rect">
            <a:avLst/>
          </a:prstGeom>
          <a:noFill/>
        </p:spPr>
        <p:txBody>
          <a:bodyPr wrap="square" lIns="84116" tIns="42058" rIns="84116" bIns="42058" rtlCol="0">
            <a:spAutoFit/>
          </a:bodyPr>
          <a:lstStyle/>
          <a:p>
            <a:r>
              <a:rPr lang="ja-JP" altLang="en-US" sz="2600" dirty="0">
                <a:solidFill>
                  <a:schemeClr val="accent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講座・イベントカレンダー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55661" y="1660149"/>
            <a:ext cx="2864317" cy="4933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116" tIns="42058" rIns="84116" bIns="42058" rtlCol="0" anchor="ctr"/>
          <a:lstStyle/>
          <a:p>
            <a:pPr algn="ctr"/>
            <a:r>
              <a:rPr lang="ja-JP" altLang="en-US" sz="2000" dirty="0" smtClean="0">
                <a:solidFill>
                  <a:schemeClr val="tx1"/>
                </a:solidFill>
              </a:rPr>
              <a:t>講座・イベント一覧</a:t>
            </a:r>
            <a:endParaRPr lang="ja-JP" altLang="en-US" sz="2000" dirty="0">
              <a:solidFill>
                <a:schemeClr val="tx1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926690" y="1166066"/>
            <a:ext cx="440706" cy="361936"/>
          </a:xfrm>
          <a:prstGeom prst="rect">
            <a:avLst/>
          </a:prstGeom>
          <a:noFill/>
        </p:spPr>
        <p:txBody>
          <a:bodyPr wrap="square" lIns="84116" tIns="42058" rIns="84116" bIns="42058" rtlCol="0">
            <a:spAutoFit/>
          </a:bodyPr>
          <a:lstStyle/>
          <a:p>
            <a:r>
              <a:rPr lang="ja-JP" altLang="en-US" sz="1800" b="1" dirty="0">
                <a:solidFill>
                  <a:schemeClr val="bg1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月</a:t>
            </a: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5145" y="9084916"/>
            <a:ext cx="4287439" cy="1162155"/>
          </a:xfrm>
          <a:prstGeom prst="rect">
            <a:avLst/>
          </a:prstGeom>
          <a:noFill/>
        </p:spPr>
        <p:txBody>
          <a:bodyPr wrap="square" lIns="84116" tIns="42058" rIns="84116" bIns="42058" rtlCol="0">
            <a:spAutoFit/>
          </a:bodyPr>
          <a:lstStyle/>
          <a:p>
            <a:r>
              <a:rPr lang="ja-JP" altLang="en-US" sz="1000" dirty="0">
                <a:latin typeface="+mn-ea"/>
              </a:rPr>
              <a:t>［所 　在　 地］〒</a:t>
            </a:r>
            <a:r>
              <a:rPr lang="en-US" altLang="ja-JP" sz="1000" dirty="0">
                <a:solidFill>
                  <a:srgbClr val="333333"/>
                </a:solidFill>
                <a:latin typeface="+mn-ea"/>
              </a:rPr>
              <a:t>820</a:t>
            </a:r>
            <a:r>
              <a:rPr lang="ja-JP" altLang="en-US" sz="1000" dirty="0">
                <a:solidFill>
                  <a:srgbClr val="333333"/>
                </a:solidFill>
                <a:latin typeface="+mn-ea"/>
              </a:rPr>
              <a:t>－</a:t>
            </a:r>
            <a:r>
              <a:rPr lang="en-US" altLang="ja-JP" sz="1000" dirty="0">
                <a:solidFill>
                  <a:srgbClr val="333333"/>
                </a:solidFill>
                <a:latin typeface="+mn-ea"/>
              </a:rPr>
              <a:t>0081</a:t>
            </a:r>
            <a:r>
              <a:rPr lang="ja-JP" altLang="en-US" sz="1000" dirty="0">
                <a:solidFill>
                  <a:srgbClr val="333333"/>
                </a:solidFill>
                <a:latin typeface="+mn-ea"/>
              </a:rPr>
              <a:t>　飯塚市枝国</a:t>
            </a:r>
            <a:r>
              <a:rPr lang="en-US" altLang="ja-JP" sz="1000" dirty="0">
                <a:solidFill>
                  <a:srgbClr val="333333"/>
                </a:solidFill>
                <a:latin typeface="+mn-ea"/>
              </a:rPr>
              <a:t>402-100</a:t>
            </a:r>
          </a:p>
          <a:p>
            <a:r>
              <a:rPr lang="ja-JP" altLang="en-US" sz="1000" dirty="0">
                <a:solidFill>
                  <a:srgbClr val="333333"/>
                </a:solidFill>
                <a:latin typeface="+mn-ea"/>
              </a:rPr>
              <a:t>［電 話 番 号］</a:t>
            </a:r>
            <a:r>
              <a:rPr lang="en-US" altLang="ja-JP" sz="1000" dirty="0">
                <a:solidFill>
                  <a:srgbClr val="333333"/>
                </a:solidFill>
                <a:latin typeface="+mn-ea"/>
              </a:rPr>
              <a:t>0948-21-6330</a:t>
            </a:r>
            <a:r>
              <a:rPr lang="ja-JP" altLang="en-US" sz="1000" dirty="0">
                <a:solidFill>
                  <a:srgbClr val="333333"/>
                </a:solidFill>
                <a:latin typeface="+mn-ea"/>
              </a:rPr>
              <a:t>（代表）</a:t>
            </a:r>
            <a:endParaRPr lang="en-US" altLang="ja-JP" sz="1000" dirty="0">
              <a:solidFill>
                <a:srgbClr val="333333"/>
              </a:solidFill>
              <a:latin typeface="+mn-ea"/>
            </a:endParaRPr>
          </a:p>
          <a:p>
            <a:r>
              <a:rPr lang="ja-JP" altLang="en-US" sz="1000" dirty="0">
                <a:latin typeface="+mn-ea"/>
              </a:rPr>
              <a:t>［　Ｆ　Ａ　Ｘ   ］</a:t>
            </a:r>
            <a:r>
              <a:rPr lang="en-US" altLang="ja-JP" sz="1000" dirty="0">
                <a:latin typeface="+mn-ea"/>
              </a:rPr>
              <a:t>0948-21-6332</a:t>
            </a:r>
          </a:p>
          <a:p>
            <a:r>
              <a:rPr lang="ja-JP" altLang="en-US" sz="1000" dirty="0">
                <a:latin typeface="+mn-ea"/>
              </a:rPr>
              <a:t>［  Ｅ メール  ］</a:t>
            </a:r>
            <a:r>
              <a:rPr lang="en-US" altLang="ja-JP" sz="1000" dirty="0">
                <a:latin typeface="+mn-ea"/>
              </a:rPr>
              <a:t>iizuka@honami-f.com</a:t>
            </a:r>
          </a:p>
          <a:p>
            <a:r>
              <a:rPr lang="ja-JP" altLang="en-US" sz="1000" dirty="0">
                <a:latin typeface="+mn-ea"/>
              </a:rPr>
              <a:t>［ﾎｰﾑ・ﾍﾟｰｼﾞ］</a:t>
            </a:r>
            <a:r>
              <a:rPr lang="en-US" altLang="ja-JP" sz="1000" dirty="0">
                <a:latin typeface="+mn-ea"/>
                <a:hlinkClick r:id="rId2"/>
              </a:rPr>
              <a:t>http://</a:t>
            </a:r>
            <a:r>
              <a:rPr lang="en-US" altLang="ja-JP" sz="1000" dirty="0" smtClean="0">
                <a:latin typeface="+mn-ea"/>
                <a:hlinkClick r:id="rId2"/>
              </a:rPr>
              <a:t>honami-f.com</a:t>
            </a:r>
            <a:endParaRPr lang="en-US" altLang="ja-JP" sz="1000" dirty="0" smtClean="0">
              <a:latin typeface="+mn-ea"/>
            </a:endParaRPr>
          </a:p>
          <a:p>
            <a:endParaRPr lang="en-US" altLang="ja-JP" sz="1000" dirty="0">
              <a:latin typeface="+mn-ea"/>
            </a:endParaRPr>
          </a:p>
          <a:p>
            <a:r>
              <a:rPr lang="ja-JP" altLang="en-US" sz="1000" dirty="0" smtClean="0">
                <a:latin typeface="+mn-ea"/>
              </a:rPr>
              <a:t>　　指定管理者　㈱トキワビル商会</a:t>
            </a:r>
            <a:endParaRPr lang="ja-JP" altLang="en-US" sz="1000" dirty="0">
              <a:latin typeface="+mn-ea"/>
            </a:endParaRPr>
          </a:p>
        </p:txBody>
      </p:sp>
      <p:pic>
        <p:nvPicPr>
          <p:cNvPr id="44" name="図 4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112" y="8254083"/>
            <a:ext cx="4802391" cy="748610"/>
          </a:xfrm>
          <a:prstGeom prst="rect">
            <a:avLst/>
          </a:prstGeom>
        </p:spPr>
      </p:pic>
      <p:pic>
        <p:nvPicPr>
          <p:cNvPr id="45" name="図 4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625" y="8180478"/>
            <a:ext cx="1941489" cy="211130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48" name="テキスト ボックス 47"/>
          <p:cNvSpPr txBox="1"/>
          <p:nvPr/>
        </p:nvSpPr>
        <p:spPr>
          <a:xfrm>
            <a:off x="2254275" y="9395632"/>
            <a:ext cx="2796841" cy="700491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lIns="84116" tIns="42058" rIns="84116" bIns="42058" rtlCol="0">
            <a:spAutoFit/>
          </a:bodyPr>
          <a:lstStyle/>
          <a:p>
            <a:r>
              <a:rPr lang="ja-JP" altLang="en-US" sz="800" dirty="0">
                <a:latin typeface="+mn-ea"/>
              </a:rPr>
              <a:t>利用時間</a:t>
            </a:r>
            <a:r>
              <a:rPr lang="en-US" altLang="ja-JP" sz="800" dirty="0">
                <a:latin typeface="+mn-ea"/>
              </a:rPr>
              <a:t>/</a:t>
            </a:r>
          </a:p>
          <a:p>
            <a:r>
              <a:rPr lang="ja-JP" altLang="en-US" sz="800" dirty="0">
                <a:latin typeface="+mn-ea"/>
              </a:rPr>
              <a:t>トレーニングルーム　    午前９時～午後</a:t>
            </a:r>
            <a:r>
              <a:rPr lang="ja-JP" altLang="en-US" sz="800" dirty="0" smtClean="0">
                <a:latin typeface="+mn-ea"/>
              </a:rPr>
              <a:t>９時</a:t>
            </a:r>
            <a:endParaRPr lang="en-US" altLang="ja-JP" sz="800" dirty="0">
              <a:latin typeface="+mn-ea"/>
            </a:endParaRPr>
          </a:p>
          <a:p>
            <a:r>
              <a:rPr lang="ja-JP" altLang="en-US" sz="800" dirty="0">
                <a:latin typeface="+mn-ea"/>
              </a:rPr>
              <a:t>浴室　　　　　　　　         午前１０時～午後９時</a:t>
            </a:r>
            <a:endParaRPr lang="en-US" altLang="ja-JP" sz="800" dirty="0">
              <a:latin typeface="+mn-ea"/>
            </a:endParaRPr>
          </a:p>
          <a:p>
            <a:r>
              <a:rPr lang="ja-JP" altLang="en-US" sz="800" dirty="0">
                <a:latin typeface="+mn-ea"/>
              </a:rPr>
              <a:t>大広間・生涯学習室 ・</a:t>
            </a:r>
            <a:endParaRPr lang="en-US" altLang="ja-JP" sz="800" dirty="0">
              <a:latin typeface="+mn-ea"/>
            </a:endParaRPr>
          </a:p>
          <a:p>
            <a:r>
              <a:rPr lang="ja-JP" altLang="en-US" sz="800" dirty="0">
                <a:latin typeface="+mn-ea"/>
              </a:rPr>
              <a:t>研修室・多目的ホール　午前９時～午後</a:t>
            </a:r>
            <a:r>
              <a:rPr lang="en-US" altLang="ja-JP" sz="800" dirty="0">
                <a:latin typeface="+mn-ea"/>
              </a:rPr>
              <a:t>10</a:t>
            </a:r>
            <a:r>
              <a:rPr lang="ja-JP" altLang="en-US" sz="800" dirty="0">
                <a:latin typeface="+mn-ea"/>
              </a:rPr>
              <a:t>時</a:t>
            </a:r>
          </a:p>
        </p:txBody>
      </p:sp>
      <p:cxnSp>
        <p:nvCxnSpPr>
          <p:cNvPr id="50" name="直線コネクタ 49"/>
          <p:cNvCxnSpPr/>
          <p:nvPr/>
        </p:nvCxnSpPr>
        <p:spPr>
          <a:xfrm>
            <a:off x="102695" y="8038140"/>
            <a:ext cx="7195761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図 5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997" y="8128230"/>
            <a:ext cx="927743" cy="1008891"/>
          </a:xfrm>
          <a:prstGeom prst="rect">
            <a:avLst/>
          </a:prstGeom>
        </p:spPr>
      </p:pic>
      <p:sp>
        <p:nvSpPr>
          <p:cNvPr id="60" name="テキスト ボックス 59"/>
          <p:cNvSpPr txBox="1"/>
          <p:nvPr/>
        </p:nvSpPr>
        <p:spPr>
          <a:xfrm>
            <a:off x="4135522" y="9077342"/>
            <a:ext cx="1020714" cy="208048"/>
          </a:xfrm>
          <a:prstGeom prst="rect">
            <a:avLst/>
          </a:prstGeom>
          <a:noFill/>
        </p:spPr>
        <p:txBody>
          <a:bodyPr wrap="square" lIns="84116" tIns="42058" rIns="84116" bIns="42058" rtlCol="0">
            <a:spAutoFit/>
          </a:bodyPr>
          <a:lstStyle/>
          <a:p>
            <a:pPr algn="ctr"/>
            <a:r>
              <a:rPr lang="ja-JP" altLang="en-US" sz="800" dirty="0"/>
              <a:t>ホームページ</a:t>
            </a:r>
          </a:p>
        </p:txBody>
      </p:sp>
      <p:cxnSp>
        <p:nvCxnSpPr>
          <p:cNvPr id="13" name="直線コネクタ 12"/>
          <p:cNvCxnSpPr/>
          <p:nvPr/>
        </p:nvCxnSpPr>
        <p:spPr>
          <a:xfrm flipV="1">
            <a:off x="6148926" y="9051307"/>
            <a:ext cx="113414" cy="124321"/>
          </a:xfrm>
          <a:prstGeom prst="line">
            <a:avLst/>
          </a:prstGeom>
          <a:ln w="158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テキスト ボックス 23"/>
          <p:cNvSpPr txBox="1"/>
          <p:nvPr/>
        </p:nvSpPr>
        <p:spPr>
          <a:xfrm>
            <a:off x="5944316" y="8673801"/>
            <a:ext cx="1285343" cy="361936"/>
          </a:xfrm>
          <a:prstGeom prst="rect">
            <a:avLst/>
          </a:prstGeom>
          <a:noFill/>
        </p:spPr>
        <p:txBody>
          <a:bodyPr wrap="square" lIns="84116" tIns="42058" rIns="84116" bIns="42058" rtlCol="0">
            <a:spAutoFit/>
          </a:bodyPr>
          <a:lstStyle/>
          <a:p>
            <a:r>
              <a:rPr lang="ja-JP" altLang="en-US" sz="900" dirty="0"/>
              <a:t>飯塚市穂波福祉</a:t>
            </a:r>
            <a:endParaRPr lang="en-US" altLang="ja-JP" sz="900" dirty="0"/>
          </a:p>
          <a:p>
            <a:r>
              <a:rPr lang="ja-JP" altLang="en-US" sz="900" dirty="0"/>
              <a:t>総合センター</a:t>
            </a:r>
          </a:p>
        </p:txBody>
      </p:sp>
      <p:sp>
        <p:nvSpPr>
          <p:cNvPr id="66" name="正方形/長方形 65"/>
          <p:cNvSpPr/>
          <p:nvPr/>
        </p:nvSpPr>
        <p:spPr>
          <a:xfrm>
            <a:off x="166039" y="4256205"/>
            <a:ext cx="2909213" cy="10266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116" tIns="42058" rIns="84116" bIns="42058"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/>
        </p:nvSpPr>
        <p:spPr>
          <a:xfrm>
            <a:off x="18101" y="6556925"/>
            <a:ext cx="356025" cy="39758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/>
              <a:t>湯</a:t>
            </a:r>
            <a:endParaRPr kumimoji="1" lang="ja-JP" altLang="en-US" sz="2000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6658995" y="7448632"/>
            <a:ext cx="253823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solidFill>
                  <a:schemeClr val="bg1"/>
                </a:solidFill>
              </a:rPr>
              <a:t>②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365180" y="4290631"/>
            <a:ext cx="2799458" cy="2123658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ja-JP" altLang="en-US" sz="1600" dirty="0" smtClean="0">
                <a:solidFill>
                  <a:schemeClr val="accent2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楽樂～らく</a:t>
            </a:r>
            <a:r>
              <a:rPr lang="ja-JP" altLang="en-US" sz="1600" dirty="0" err="1" smtClean="0">
                <a:solidFill>
                  <a:schemeClr val="accent2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がく</a:t>
            </a:r>
            <a:r>
              <a:rPr lang="ja-JP" altLang="en-US" sz="1600" dirty="0" smtClean="0">
                <a:solidFill>
                  <a:schemeClr val="accent2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～天女のしずく☆</a:t>
            </a:r>
            <a:endParaRPr lang="en-US" altLang="ja-JP" sz="1600" dirty="0" smtClean="0">
              <a:solidFill>
                <a:schemeClr val="accent2"/>
              </a:solidFill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r>
              <a:rPr lang="ja-JP" altLang="en-US" sz="1600" dirty="0" smtClean="0">
                <a:solidFill>
                  <a:schemeClr val="accent2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　　　　　　　作品展</a:t>
            </a:r>
            <a:endParaRPr lang="en-US" altLang="ja-JP" sz="1600" dirty="0" smtClean="0">
              <a:solidFill>
                <a:schemeClr val="accent2"/>
              </a:solidFill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r>
              <a:rPr lang="ja-JP" altLang="en-US" sz="16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　</a:t>
            </a:r>
            <a:r>
              <a:rPr lang="ja-JP" altLang="en-US" sz="1200" dirty="0"/>
              <a:t>　</a:t>
            </a:r>
            <a:r>
              <a:rPr lang="ja-JP" altLang="en-US" sz="1200" dirty="0" smtClean="0"/>
              <a:t>　とき</a:t>
            </a:r>
            <a:r>
              <a:rPr lang="ja-JP" altLang="en-US" sz="1200" dirty="0"/>
              <a:t>：</a:t>
            </a:r>
            <a:r>
              <a:rPr lang="ja-JP" altLang="en-US" sz="1200" dirty="0" smtClean="0"/>
              <a:t>５月１６日（金）～</a:t>
            </a:r>
            <a:r>
              <a:rPr lang="ja-JP" altLang="en-US" sz="1200" dirty="0"/>
              <a:t>３１</a:t>
            </a:r>
            <a:r>
              <a:rPr lang="ja-JP" altLang="en-US" sz="1200" dirty="0" smtClean="0"/>
              <a:t>日（土）</a:t>
            </a:r>
            <a:endParaRPr lang="en-US" altLang="ja-JP" sz="1200" dirty="0" smtClean="0"/>
          </a:p>
          <a:p>
            <a:r>
              <a:rPr lang="ja-JP" altLang="en-US" sz="1200" dirty="0"/>
              <a:t>　</a:t>
            </a:r>
            <a:r>
              <a:rPr lang="ja-JP" altLang="en-US" sz="1200" dirty="0" smtClean="0"/>
              <a:t>　　　　エントランスホール</a:t>
            </a:r>
            <a:endParaRPr lang="en-US" altLang="ja-JP" sz="1200" dirty="0" smtClean="0"/>
          </a:p>
          <a:p>
            <a:endParaRPr lang="en-US" altLang="ja-JP" sz="1400" dirty="0"/>
          </a:p>
          <a:p>
            <a:endParaRPr lang="en-US" altLang="ja-JP" sz="1400" dirty="0" smtClean="0"/>
          </a:p>
          <a:p>
            <a:endParaRPr lang="ja-JP" altLang="en-US" sz="1400" dirty="0"/>
          </a:p>
          <a:p>
            <a:endParaRPr lang="en-US" altLang="ja-JP" sz="1600" dirty="0" smtClean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endParaRPr lang="en-US" altLang="ja-JP" sz="1400" dirty="0" smtClean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384426" y="2263279"/>
            <a:ext cx="352839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450278" y="893631"/>
            <a:ext cx="5325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600" b="1" dirty="0">
                <a:solidFill>
                  <a:schemeClr val="bg1">
                    <a:lumMod val="50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５</a:t>
            </a:r>
          </a:p>
        </p:txBody>
      </p:sp>
      <p:sp>
        <p:nvSpPr>
          <p:cNvPr id="47" name="フローチャート : 結合子 15"/>
          <p:cNvSpPr/>
          <p:nvPr/>
        </p:nvSpPr>
        <p:spPr>
          <a:xfrm>
            <a:off x="67728" y="2268635"/>
            <a:ext cx="435757" cy="489806"/>
          </a:xfrm>
          <a:prstGeom prst="flowChartConnector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 smtClean="0"/>
              <a:t>展</a:t>
            </a:r>
            <a:endParaRPr kumimoji="1" lang="ja-JP" altLang="en-US" sz="2000" dirty="0"/>
          </a:p>
        </p:txBody>
      </p:sp>
      <p:sp>
        <p:nvSpPr>
          <p:cNvPr id="36" name="フローチャート : 結合子 15"/>
          <p:cNvSpPr/>
          <p:nvPr/>
        </p:nvSpPr>
        <p:spPr>
          <a:xfrm>
            <a:off x="18101" y="3798294"/>
            <a:ext cx="409153" cy="457911"/>
          </a:xfrm>
          <a:prstGeom prst="flowChartConnector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 smtClean="0"/>
              <a:t>展</a:t>
            </a:r>
            <a:endParaRPr kumimoji="1" lang="ja-JP" altLang="en-US" sz="20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44905" y="2128612"/>
            <a:ext cx="25917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i="1" dirty="0" smtClean="0"/>
              <a:t>うすい絵画教室作品展</a:t>
            </a:r>
            <a:endParaRPr lang="en-US" altLang="ja-JP" sz="1600" b="1" i="1" dirty="0" smtClean="0"/>
          </a:p>
          <a:p>
            <a:r>
              <a:rPr kumimoji="1" lang="ja-JP" altLang="en-US" sz="1400" dirty="0"/>
              <a:t>　</a:t>
            </a:r>
            <a:r>
              <a:rPr lang="ja-JP" altLang="en-US" sz="1200" dirty="0" smtClean="0"/>
              <a:t>とき：５月１日（木）～１５日（木）</a:t>
            </a:r>
            <a:endParaRPr lang="en-US" altLang="ja-JP" sz="1200" dirty="0" smtClean="0"/>
          </a:p>
          <a:p>
            <a:r>
              <a:rPr kumimoji="1" lang="ja-JP" altLang="en-US" sz="1200" dirty="0"/>
              <a:t>　</a:t>
            </a:r>
            <a:r>
              <a:rPr kumimoji="1" lang="ja-JP" altLang="en-US" sz="1200" dirty="0" smtClean="0"/>
              <a:t>　</a:t>
            </a:r>
            <a:r>
              <a:rPr kumimoji="1" lang="en-US" altLang="ja-JP" sz="1200" dirty="0" smtClean="0"/>
              <a:t>※</a:t>
            </a:r>
            <a:r>
              <a:rPr kumimoji="1" lang="ja-JP" altLang="en-US" sz="1200" dirty="0" smtClean="0"/>
              <a:t>最終日は１５時</a:t>
            </a:r>
            <a:r>
              <a:rPr lang="ja-JP" altLang="en-US" sz="1200" dirty="0" smtClean="0"/>
              <a:t>まで</a:t>
            </a:r>
            <a:endParaRPr lang="en-US" altLang="ja-JP" sz="1200" dirty="0" smtClean="0"/>
          </a:p>
          <a:p>
            <a:r>
              <a:rPr kumimoji="1" lang="ja-JP" altLang="en-US" sz="1200" dirty="0"/>
              <a:t>　</a:t>
            </a:r>
            <a:r>
              <a:rPr kumimoji="1" lang="ja-JP" altLang="en-US" sz="1200" dirty="0" smtClean="0"/>
              <a:t>　　　エントランスホール</a:t>
            </a:r>
            <a:endParaRPr kumimoji="1" lang="ja-JP" altLang="en-US" sz="1200" dirty="0"/>
          </a:p>
        </p:txBody>
      </p:sp>
      <p:pic>
        <p:nvPicPr>
          <p:cNvPr id="19" name="図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75" y="3020204"/>
            <a:ext cx="2660608" cy="1174130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039" y="5244046"/>
            <a:ext cx="2551492" cy="1170243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009" y="78092"/>
            <a:ext cx="2905869" cy="1478726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17" y="6553003"/>
            <a:ext cx="2636913" cy="1359360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279" y="1727340"/>
            <a:ext cx="3734599" cy="1725873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903" y="3549028"/>
            <a:ext cx="2005397" cy="1475079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191" y="5111721"/>
            <a:ext cx="1987520" cy="1490640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581" y="6684583"/>
            <a:ext cx="2066754" cy="1292699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87042" y="6084220"/>
            <a:ext cx="2090213" cy="1637454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57035" y="3818520"/>
            <a:ext cx="2150229" cy="1637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89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3599</TotalTime>
  <Words>56</Words>
  <Application>Microsoft Office PowerPoint</Application>
  <PresentationFormat>ユーザー設定</PresentationFormat>
  <Paragraphs>41</Paragraphs>
  <Slides>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2" baseType="lpstr">
      <vt:lpstr>AR PＰＯＰ体B</vt:lpstr>
      <vt:lpstr>HGP創英ﾌﾟﾚｾﾞﾝｽEB</vt:lpstr>
      <vt:lpstr>HGP創英角ｺﾞｼｯｸUB</vt:lpstr>
      <vt:lpstr>HG丸ｺﾞｼｯｸM-PRO</vt:lpstr>
      <vt:lpstr>ＭＳ Ｐゴシック</vt:lpstr>
      <vt:lpstr>ＭＳ Ｐ明朝</vt:lpstr>
      <vt:lpstr>メイリオ</vt:lpstr>
      <vt:lpstr>Arial</vt:lpstr>
      <vt:lpstr>Calibri</vt:lpstr>
      <vt:lpstr>Office ​​テーマ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山本　勝也</dc:creator>
  <cp:lastModifiedBy>穂波福祉センター1</cp:lastModifiedBy>
  <cp:revision>538</cp:revision>
  <cp:lastPrinted>2025-04-24T05:03:14Z</cp:lastPrinted>
  <dcterms:created xsi:type="dcterms:W3CDTF">2016-04-30T00:52:33Z</dcterms:created>
  <dcterms:modified xsi:type="dcterms:W3CDTF">2025-04-24T05:45:29Z</dcterms:modified>
</cp:coreProperties>
</file>