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"/>
  </p:notesMasterIdLst>
  <p:sldIdLst>
    <p:sldId id="259" r:id="rId2"/>
    <p:sldId id="258" r:id="rId3"/>
  </p:sldIdLst>
  <p:sldSz cx="7200900" cy="10440988"/>
  <p:notesSz cx="6735763" cy="9866313"/>
  <p:defaultTextStyle>
    <a:defPPr>
      <a:defRPr lang="ja-JP"/>
    </a:defPPr>
    <a:lvl1pPr marL="0" algn="l" defTabSz="841157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1pPr>
    <a:lvl2pPr marL="420578" algn="l" defTabSz="841157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2pPr>
    <a:lvl3pPr marL="841157" algn="l" defTabSz="841157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3pPr>
    <a:lvl4pPr marL="1261735" algn="l" defTabSz="841157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4pPr>
    <a:lvl5pPr marL="1682313" algn="l" defTabSz="841157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5pPr>
    <a:lvl6pPr marL="2102891" algn="l" defTabSz="841157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6pPr>
    <a:lvl7pPr marL="2523470" algn="l" defTabSz="841157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7pPr>
    <a:lvl8pPr marL="2944048" algn="l" defTabSz="841157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8pPr>
    <a:lvl9pPr marL="3364626" algn="l" defTabSz="841157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9">
          <p15:clr>
            <a:srgbClr val="A4A3A4"/>
          </p15:clr>
        </p15:guide>
        <p15:guide id="2" pos="226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FFCC"/>
    <a:srgbClr val="FF99FF"/>
    <a:srgbClr val="CCFFFF"/>
    <a:srgbClr val="FFFF99"/>
    <a:srgbClr val="A50021"/>
    <a:srgbClr val="66FFFF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87" autoAdjust="0"/>
    <p:restoredTop sz="86408" autoAdjust="0"/>
  </p:normalViewPr>
  <p:slideViewPr>
    <p:cSldViewPr>
      <p:cViewPr varScale="1">
        <p:scale>
          <a:sx n="77" d="100"/>
          <a:sy n="77" d="100"/>
        </p:scale>
        <p:origin x="3786" y="102"/>
      </p:cViewPr>
      <p:guideLst>
        <p:guide orient="horz" pos="3289"/>
        <p:guide pos="226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565" cy="493868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626" y="0"/>
            <a:ext cx="2919565" cy="493868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3CF3828E-EC5D-40C2-9A8E-D37B629D030F}" type="datetimeFigureOut">
              <a:rPr kumimoji="1" lang="ja-JP" altLang="en-US" smtClean="0"/>
              <a:t>2025/8/30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092325" y="739775"/>
            <a:ext cx="25511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63" tIns="45382" rIns="90763" bIns="45382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262" y="4686223"/>
            <a:ext cx="5389240" cy="4440077"/>
          </a:xfrm>
          <a:prstGeom prst="rect">
            <a:avLst/>
          </a:prstGeom>
        </p:spPr>
        <p:txBody>
          <a:bodyPr vert="horz" lIns="90763" tIns="45382" rIns="90763" bIns="45382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0868"/>
            <a:ext cx="2919565" cy="493867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626" y="9370868"/>
            <a:ext cx="2919565" cy="493867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E54DD1E9-8899-4FEF-B0DC-BA8993C7BC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2034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41157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1pPr>
    <a:lvl2pPr marL="420578" algn="l" defTabSz="841157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2pPr>
    <a:lvl3pPr marL="841157" algn="l" defTabSz="841157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3pPr>
    <a:lvl4pPr marL="1261735" algn="l" defTabSz="841157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4pPr>
    <a:lvl5pPr marL="1682313" algn="l" defTabSz="841157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5pPr>
    <a:lvl6pPr marL="2102891" algn="l" defTabSz="841157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6pPr>
    <a:lvl7pPr marL="2523470" algn="l" defTabSz="841157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7pPr>
    <a:lvl8pPr marL="2944048" algn="l" defTabSz="841157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8pPr>
    <a:lvl9pPr marL="3364626" algn="l" defTabSz="841157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092325" y="739775"/>
            <a:ext cx="2551113" cy="37004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DD1E9-8899-4FEF-B0DC-BA8993C7BC99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5691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40068" y="3243482"/>
            <a:ext cx="6120765" cy="223804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80135" y="5916560"/>
            <a:ext cx="5040630" cy="266825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2025/8/30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318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2025/8/30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6942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111764" y="635644"/>
            <a:ext cx="1275159" cy="13563617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283786" y="635644"/>
            <a:ext cx="3707963" cy="13563617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2025/8/30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3500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2025/8/30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9932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68821" y="6709302"/>
            <a:ext cx="6120765" cy="207369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68821" y="4425345"/>
            <a:ext cx="6120765" cy="228396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2025/8/30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3513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283791" y="3709935"/>
            <a:ext cx="2491561" cy="1048932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2895362" y="3709935"/>
            <a:ext cx="2491562" cy="1048932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2025/8/30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0301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60045" y="418123"/>
            <a:ext cx="6480810" cy="1740165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60045" y="2337139"/>
            <a:ext cx="3181648" cy="97400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60045" y="3311147"/>
            <a:ext cx="3181648" cy="60156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657957" y="2337139"/>
            <a:ext cx="3182898" cy="97400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657957" y="3311147"/>
            <a:ext cx="3182898" cy="60156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2025/8/30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4638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2025/8/30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8969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2025/8/30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3930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60046" y="415706"/>
            <a:ext cx="2369046" cy="176916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815354" y="415708"/>
            <a:ext cx="4025503" cy="89110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60046" y="2184882"/>
            <a:ext cx="2369046" cy="714192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2025/8/30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5161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11427" y="7308692"/>
            <a:ext cx="4320540" cy="86283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411427" y="932923"/>
            <a:ext cx="4320540" cy="626459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411427" y="8171524"/>
            <a:ext cx="4320540" cy="122536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2025/8/30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8429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60045" y="418123"/>
            <a:ext cx="6480810" cy="17401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60045" y="2436239"/>
            <a:ext cx="6480810" cy="68905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60045" y="9677251"/>
            <a:ext cx="1680210" cy="5558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t>2025/8/30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460308" y="9677251"/>
            <a:ext cx="2280285" cy="5558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5160645" y="9677251"/>
            <a:ext cx="1680210" cy="5558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909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fif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g"/><Relationship Id="rId3" Type="http://schemas.openxmlformats.org/officeDocument/2006/relationships/image" Target="../media/image7.png"/><Relationship Id="rId7" Type="http://schemas.openxmlformats.org/officeDocument/2006/relationships/image" Target="../media/image11.jfif"/><Relationship Id="rId12" Type="http://schemas.openxmlformats.org/officeDocument/2006/relationships/image" Target="../media/image16.jpeg"/><Relationship Id="rId2" Type="http://schemas.openxmlformats.org/officeDocument/2006/relationships/hyperlink" Target="http://honami-f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gif"/><Relationship Id="rId15" Type="http://schemas.openxmlformats.org/officeDocument/2006/relationships/image" Target="../media/image19.jpg"/><Relationship Id="rId10" Type="http://schemas.openxmlformats.org/officeDocument/2006/relationships/image" Target="../media/image14.jpeg"/><Relationship Id="rId4" Type="http://schemas.openxmlformats.org/officeDocument/2006/relationships/image" Target="../media/image8.gif"/><Relationship Id="rId9" Type="http://schemas.openxmlformats.org/officeDocument/2006/relationships/image" Target="../media/image13.jpeg"/><Relationship Id="rId1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グループ化 7"/>
          <p:cNvGrpSpPr/>
          <p:nvPr/>
        </p:nvGrpSpPr>
        <p:grpSpPr>
          <a:xfrm>
            <a:off x="5470570" y="137944"/>
            <a:ext cx="1442996" cy="1224136"/>
            <a:chOff x="5373216" y="276999"/>
            <a:chExt cx="1231723" cy="1042256"/>
          </a:xfrm>
        </p:grpSpPr>
        <p:sp>
          <p:nvSpPr>
            <p:cNvPr id="10" name="テキスト ボックス 9"/>
            <p:cNvSpPr txBox="1"/>
            <p:nvPr/>
          </p:nvSpPr>
          <p:spPr>
            <a:xfrm>
              <a:off x="5373216" y="455131"/>
              <a:ext cx="1224136" cy="2156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000" dirty="0">
                  <a:solidFill>
                    <a:srgbClr val="FF0000"/>
                  </a:solidFill>
                  <a:latin typeface="ＭＳ Ｐ明朝" panose="02020600040205080304" pitchFamily="18" charset="-128"/>
                  <a:ea typeface="ＭＳ Ｐ明朝" panose="02020600040205080304" pitchFamily="18" charset="-128"/>
                </a:rPr>
                <a:t>Health letter</a:t>
              </a:r>
              <a:endParaRPr lang="ja-JP" altLang="en-US" sz="1000" dirty="0">
                <a:solidFill>
                  <a:srgbClr val="FF000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endParaRPr>
            </a:p>
          </p:txBody>
        </p:sp>
        <p:cxnSp>
          <p:nvCxnSpPr>
            <p:cNvPr id="11" name="直線コネクタ 10"/>
            <p:cNvCxnSpPr/>
            <p:nvPr/>
          </p:nvCxnSpPr>
          <p:spPr>
            <a:xfrm>
              <a:off x="5556665" y="971600"/>
              <a:ext cx="872411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グループ化 11"/>
            <p:cNvGrpSpPr/>
            <p:nvPr/>
          </p:nvGrpSpPr>
          <p:grpSpPr>
            <a:xfrm>
              <a:off x="5373216" y="276999"/>
              <a:ext cx="1231723" cy="1042256"/>
              <a:chOff x="5373216" y="276999"/>
              <a:chExt cx="1231723" cy="1042256"/>
            </a:xfrm>
          </p:grpSpPr>
          <p:sp>
            <p:nvSpPr>
              <p:cNvPr id="13" name="円/楕円 12"/>
              <p:cNvSpPr/>
              <p:nvPr/>
            </p:nvSpPr>
            <p:spPr>
              <a:xfrm>
                <a:off x="5445224" y="276999"/>
                <a:ext cx="1080120" cy="1042256"/>
              </a:xfrm>
              <a:prstGeom prst="ellipse">
                <a:avLst/>
              </a:prstGeom>
              <a:noFill/>
              <a:ln w="635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4" name="円/楕円 13"/>
              <p:cNvSpPr/>
              <p:nvPr/>
            </p:nvSpPr>
            <p:spPr>
              <a:xfrm>
                <a:off x="5517232" y="349007"/>
                <a:ext cx="936104" cy="910626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テキスト ボックス 14"/>
              <p:cNvSpPr txBox="1"/>
              <p:nvPr/>
            </p:nvSpPr>
            <p:spPr>
              <a:xfrm>
                <a:off x="5380803" y="520388"/>
                <a:ext cx="1224136" cy="419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Vol.</a:t>
                </a:r>
                <a:r>
                  <a:rPr lang="ja-JP" altLang="en-US" sz="2600" dirty="0">
                    <a:solidFill>
                      <a:schemeClr val="accent6">
                        <a:lumMod val="75000"/>
                      </a:schemeClr>
                    </a:solidFill>
                  </a:rPr>
                  <a:t>８５</a:t>
                </a:r>
              </a:p>
            </p:txBody>
          </p:sp>
          <p:sp>
            <p:nvSpPr>
              <p:cNvPr id="16" name="テキスト ボックス 15"/>
              <p:cNvSpPr txBox="1"/>
              <p:nvPr/>
            </p:nvSpPr>
            <p:spPr>
              <a:xfrm>
                <a:off x="5373216" y="930548"/>
                <a:ext cx="1224136" cy="2156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1000" dirty="0">
                    <a:solidFill>
                      <a:schemeClr val="accent6">
                        <a:lumMod val="75000"/>
                      </a:schemeClr>
                    </a:solidFill>
                    <a:latin typeface="ＭＳ Ｐ明朝" panose="02020600040205080304" pitchFamily="18" charset="-128"/>
                    <a:ea typeface="ＭＳ Ｐ明朝" panose="02020600040205080304" pitchFamily="18" charset="-128"/>
                  </a:rPr>
                  <a:t>Take Free</a:t>
                </a:r>
                <a:endParaRPr lang="ja-JP" altLang="en-US" sz="1000" dirty="0">
                  <a:solidFill>
                    <a:schemeClr val="accent6">
                      <a:lumMod val="75000"/>
                    </a:schemeClr>
                  </a:solidFill>
                  <a:latin typeface="ＭＳ Ｐ明朝" panose="02020600040205080304" pitchFamily="18" charset="-128"/>
                  <a:ea typeface="ＭＳ Ｐ明朝" panose="02020600040205080304" pitchFamily="18" charset="-128"/>
                </a:endParaRPr>
              </a:p>
            </p:txBody>
          </p:sp>
        </p:grpSp>
      </p:grpSp>
      <p:sp>
        <p:nvSpPr>
          <p:cNvPr id="17" name="テキスト ボックス 16"/>
          <p:cNvSpPr txBox="1"/>
          <p:nvPr/>
        </p:nvSpPr>
        <p:spPr>
          <a:xfrm>
            <a:off x="163216" y="47299"/>
            <a:ext cx="5278184" cy="1223711"/>
          </a:xfrm>
          <a:prstGeom prst="rect">
            <a:avLst/>
          </a:prstGeom>
          <a:noFill/>
        </p:spPr>
        <p:txBody>
          <a:bodyPr wrap="square" lIns="84116" tIns="42058" rIns="84116" bIns="42058" rtlCol="0">
            <a:spAutoFit/>
          </a:bodyPr>
          <a:lstStyle/>
          <a:p>
            <a:r>
              <a:rPr lang="ja-JP" altLang="en-US" sz="7400" b="1" dirty="0">
                <a:ln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ほなみ通信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60090" y="7941451"/>
            <a:ext cx="655272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ja-JP" dirty="0" smtClean="0"/>
          </a:p>
          <a:p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82" y="9198962"/>
            <a:ext cx="6911416" cy="1115302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720130" y="9468966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木村直喜　葦ペン画　作品展</a:t>
            </a:r>
            <a:r>
              <a:rPr kumimoji="1" lang="en-US" altLang="ja-JP" sz="3200" dirty="0" smtClean="0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Ⅰ</a:t>
            </a:r>
            <a:endParaRPr kumimoji="1" lang="ja-JP" altLang="en-US" sz="3200" dirty="0">
              <a:solidFill>
                <a:schemeClr val="tx2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253" y="1501271"/>
            <a:ext cx="2917245" cy="3546338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74362" y="5660704"/>
            <a:ext cx="3928673" cy="2926891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27" y="1356390"/>
            <a:ext cx="3767200" cy="2525069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79" y="3978802"/>
            <a:ext cx="3763394" cy="2571830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16" y="6625105"/>
            <a:ext cx="3822711" cy="2476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75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20686" y="155934"/>
            <a:ext cx="3024336" cy="454269"/>
          </a:xfrm>
          <a:prstGeom prst="rect">
            <a:avLst/>
          </a:prstGeom>
          <a:noFill/>
        </p:spPr>
        <p:txBody>
          <a:bodyPr wrap="square" lIns="84116" tIns="42058" rIns="84116" bIns="42058" rtlCol="0">
            <a:spAutoFit/>
          </a:bodyPr>
          <a:lstStyle/>
          <a:p>
            <a:r>
              <a:rPr lang="ja-JP" altLang="en-US" sz="2400" b="1" dirty="0" smtClean="0">
                <a:solidFill>
                  <a:schemeClr val="accent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２０２</a:t>
            </a:r>
            <a:r>
              <a:rPr lang="ja-JP" altLang="en-US" sz="2400" b="1" dirty="0">
                <a:solidFill>
                  <a:schemeClr val="accent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５</a:t>
            </a:r>
            <a:r>
              <a:rPr lang="ja-JP" altLang="en-US" sz="1800" b="1" dirty="0" smtClean="0">
                <a:solidFill>
                  <a:schemeClr val="accent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年</a:t>
            </a:r>
            <a:endParaRPr lang="ja-JP" altLang="en-US" sz="1800" b="1" dirty="0">
              <a:solidFill>
                <a:schemeClr val="accent2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21754" y="584865"/>
            <a:ext cx="4763329" cy="515825"/>
          </a:xfrm>
          <a:prstGeom prst="rect">
            <a:avLst/>
          </a:prstGeom>
          <a:noFill/>
        </p:spPr>
        <p:txBody>
          <a:bodyPr wrap="square" lIns="84116" tIns="42058" rIns="84116" bIns="42058" rtlCol="0">
            <a:spAutoFit/>
          </a:bodyPr>
          <a:lstStyle/>
          <a:p>
            <a:r>
              <a:rPr lang="ja-JP" altLang="en-US" sz="2800" dirty="0">
                <a:solidFill>
                  <a:schemeClr val="accent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講座・イベントカレンダー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242872" y="1938842"/>
            <a:ext cx="2864317" cy="49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116" tIns="42058" rIns="84116" bIns="42058" rtlCol="0" anchor="ctr"/>
          <a:lstStyle/>
          <a:p>
            <a:pPr algn="ctr"/>
            <a:r>
              <a:rPr lang="ja-JP" altLang="en-US" sz="2000" b="1" dirty="0" smtClean="0">
                <a:solidFill>
                  <a:schemeClr val="tx1"/>
                </a:solidFill>
              </a:rPr>
              <a:t>講座・イベント一覧</a:t>
            </a:r>
            <a:endParaRPr lang="ja-JP" altLang="en-US" sz="2000" b="1" dirty="0">
              <a:solidFill>
                <a:schemeClr val="tx1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086508" y="1218567"/>
            <a:ext cx="440706" cy="361936"/>
          </a:xfrm>
          <a:prstGeom prst="rect">
            <a:avLst/>
          </a:prstGeom>
          <a:noFill/>
        </p:spPr>
        <p:txBody>
          <a:bodyPr wrap="square" lIns="84116" tIns="42058" rIns="84116" bIns="42058" rtlCol="0">
            <a:spAutoFit/>
          </a:bodyPr>
          <a:lstStyle/>
          <a:p>
            <a:r>
              <a:rPr lang="ja-JP" altLang="en-US" sz="1800" b="1" dirty="0">
                <a:solidFill>
                  <a:schemeClr val="bg1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月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96892" y="863624"/>
            <a:ext cx="739262" cy="756470"/>
          </a:xfrm>
          <a:prstGeom prst="rect">
            <a:avLst/>
          </a:prstGeom>
          <a:noFill/>
        </p:spPr>
        <p:txBody>
          <a:bodyPr vert="eaVert" wrap="square" lIns="84116" tIns="42058" rIns="84116" bIns="42058" rtlCol="0">
            <a:spAutoFit/>
          </a:bodyPr>
          <a:lstStyle/>
          <a:p>
            <a:r>
              <a:rPr lang="ja-JP" altLang="en-US" sz="3700" b="1" dirty="0" smtClean="0">
                <a:solidFill>
                  <a:schemeClr val="bg1">
                    <a:lumMod val="5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endParaRPr lang="ja-JP" altLang="en-US" sz="3700" b="1" dirty="0">
              <a:solidFill>
                <a:schemeClr val="bg1">
                  <a:lumMod val="50000"/>
                </a:schemeClr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5145" y="9084916"/>
            <a:ext cx="4287439" cy="1162155"/>
          </a:xfrm>
          <a:prstGeom prst="rect">
            <a:avLst/>
          </a:prstGeom>
          <a:noFill/>
        </p:spPr>
        <p:txBody>
          <a:bodyPr wrap="square" lIns="84116" tIns="42058" rIns="84116" bIns="42058" rtlCol="0">
            <a:spAutoFit/>
          </a:bodyPr>
          <a:lstStyle/>
          <a:p>
            <a:r>
              <a:rPr lang="ja-JP" altLang="en-US" sz="1000" dirty="0">
                <a:latin typeface="+mn-ea"/>
              </a:rPr>
              <a:t>［所 　在　 地］〒</a:t>
            </a:r>
            <a:r>
              <a:rPr lang="en-US" altLang="ja-JP" sz="1000" dirty="0">
                <a:solidFill>
                  <a:srgbClr val="333333"/>
                </a:solidFill>
                <a:latin typeface="+mn-ea"/>
              </a:rPr>
              <a:t>820</a:t>
            </a:r>
            <a:r>
              <a:rPr lang="ja-JP" altLang="en-US" sz="1000" dirty="0">
                <a:solidFill>
                  <a:srgbClr val="333333"/>
                </a:solidFill>
                <a:latin typeface="+mn-ea"/>
              </a:rPr>
              <a:t>－</a:t>
            </a:r>
            <a:r>
              <a:rPr lang="en-US" altLang="ja-JP" sz="1000" dirty="0">
                <a:solidFill>
                  <a:srgbClr val="333333"/>
                </a:solidFill>
                <a:latin typeface="+mn-ea"/>
              </a:rPr>
              <a:t>0081</a:t>
            </a:r>
            <a:r>
              <a:rPr lang="ja-JP" altLang="en-US" sz="1000" dirty="0">
                <a:solidFill>
                  <a:srgbClr val="333333"/>
                </a:solidFill>
                <a:latin typeface="+mn-ea"/>
              </a:rPr>
              <a:t>　飯塚市枝国</a:t>
            </a:r>
            <a:r>
              <a:rPr lang="en-US" altLang="ja-JP" sz="1000" dirty="0">
                <a:solidFill>
                  <a:srgbClr val="333333"/>
                </a:solidFill>
                <a:latin typeface="+mn-ea"/>
              </a:rPr>
              <a:t>402-100</a:t>
            </a:r>
          </a:p>
          <a:p>
            <a:r>
              <a:rPr lang="ja-JP" altLang="en-US" sz="1000" dirty="0">
                <a:solidFill>
                  <a:srgbClr val="333333"/>
                </a:solidFill>
                <a:latin typeface="+mn-ea"/>
              </a:rPr>
              <a:t>［電 話 番 号］</a:t>
            </a:r>
            <a:r>
              <a:rPr lang="en-US" altLang="ja-JP" sz="1000" dirty="0">
                <a:solidFill>
                  <a:srgbClr val="333333"/>
                </a:solidFill>
                <a:latin typeface="+mn-ea"/>
              </a:rPr>
              <a:t>0948-21-6330</a:t>
            </a:r>
            <a:r>
              <a:rPr lang="ja-JP" altLang="en-US" sz="1000" dirty="0">
                <a:solidFill>
                  <a:srgbClr val="333333"/>
                </a:solidFill>
                <a:latin typeface="+mn-ea"/>
              </a:rPr>
              <a:t>（代表）</a:t>
            </a:r>
            <a:endParaRPr lang="en-US" altLang="ja-JP" sz="1000" dirty="0">
              <a:solidFill>
                <a:srgbClr val="333333"/>
              </a:solidFill>
              <a:latin typeface="+mn-ea"/>
            </a:endParaRPr>
          </a:p>
          <a:p>
            <a:r>
              <a:rPr lang="ja-JP" altLang="en-US" sz="1000" dirty="0">
                <a:latin typeface="+mn-ea"/>
              </a:rPr>
              <a:t>［　Ｆ　Ａ　Ｘ   ］</a:t>
            </a:r>
            <a:r>
              <a:rPr lang="en-US" altLang="ja-JP" sz="1000" dirty="0">
                <a:latin typeface="+mn-ea"/>
              </a:rPr>
              <a:t>0948-21-6332</a:t>
            </a:r>
          </a:p>
          <a:p>
            <a:r>
              <a:rPr lang="ja-JP" altLang="en-US" sz="1000" dirty="0">
                <a:latin typeface="+mn-ea"/>
              </a:rPr>
              <a:t>［  Ｅ メール  ］</a:t>
            </a:r>
            <a:r>
              <a:rPr lang="en-US" altLang="ja-JP" sz="1000" dirty="0">
                <a:latin typeface="+mn-ea"/>
              </a:rPr>
              <a:t>iizuka@honami-f.com</a:t>
            </a:r>
          </a:p>
          <a:p>
            <a:r>
              <a:rPr lang="ja-JP" altLang="en-US" sz="1000" dirty="0">
                <a:latin typeface="+mn-ea"/>
              </a:rPr>
              <a:t>［ﾎｰﾑ・ﾍﾟｰｼﾞ］</a:t>
            </a:r>
            <a:r>
              <a:rPr lang="en-US" altLang="ja-JP" sz="1000" dirty="0">
                <a:latin typeface="+mn-ea"/>
                <a:hlinkClick r:id="rId2"/>
              </a:rPr>
              <a:t>http://</a:t>
            </a:r>
            <a:r>
              <a:rPr lang="en-US" altLang="ja-JP" sz="1000" dirty="0" smtClean="0">
                <a:latin typeface="+mn-ea"/>
                <a:hlinkClick r:id="rId2"/>
              </a:rPr>
              <a:t>honami-f.com</a:t>
            </a:r>
            <a:endParaRPr lang="en-US" altLang="ja-JP" sz="1000" dirty="0" smtClean="0">
              <a:latin typeface="+mn-ea"/>
            </a:endParaRPr>
          </a:p>
          <a:p>
            <a:endParaRPr lang="en-US" altLang="ja-JP" sz="1000" dirty="0">
              <a:latin typeface="+mn-ea"/>
            </a:endParaRPr>
          </a:p>
          <a:p>
            <a:r>
              <a:rPr lang="ja-JP" altLang="en-US" sz="1000" dirty="0" smtClean="0">
                <a:latin typeface="+mn-ea"/>
              </a:rPr>
              <a:t>　　指定管理者　㈱トキワビル商会</a:t>
            </a:r>
            <a:endParaRPr lang="ja-JP" altLang="en-US" sz="1000" dirty="0">
              <a:latin typeface="+mn-ea"/>
            </a:endParaRPr>
          </a:p>
        </p:txBody>
      </p:sp>
      <p:pic>
        <p:nvPicPr>
          <p:cNvPr id="44" name="図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112" y="8254083"/>
            <a:ext cx="4802391" cy="748610"/>
          </a:xfrm>
          <a:prstGeom prst="rect">
            <a:avLst/>
          </a:prstGeom>
        </p:spPr>
      </p:pic>
      <p:pic>
        <p:nvPicPr>
          <p:cNvPr id="45" name="図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625" y="8180478"/>
            <a:ext cx="1941489" cy="211130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48" name="テキスト ボックス 47"/>
          <p:cNvSpPr txBox="1"/>
          <p:nvPr/>
        </p:nvSpPr>
        <p:spPr>
          <a:xfrm>
            <a:off x="2254275" y="9395632"/>
            <a:ext cx="2796841" cy="70049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lIns="84116" tIns="42058" rIns="84116" bIns="42058" rtlCol="0">
            <a:spAutoFit/>
          </a:bodyPr>
          <a:lstStyle/>
          <a:p>
            <a:r>
              <a:rPr lang="ja-JP" altLang="en-US" sz="800" dirty="0">
                <a:latin typeface="+mn-ea"/>
              </a:rPr>
              <a:t>利用時間</a:t>
            </a:r>
            <a:r>
              <a:rPr lang="en-US" altLang="ja-JP" sz="800" dirty="0">
                <a:latin typeface="+mn-ea"/>
              </a:rPr>
              <a:t>/</a:t>
            </a:r>
          </a:p>
          <a:p>
            <a:r>
              <a:rPr lang="ja-JP" altLang="en-US" sz="800" dirty="0">
                <a:latin typeface="+mn-ea"/>
              </a:rPr>
              <a:t>トレーニングルーム　    午前９時～午後</a:t>
            </a:r>
            <a:r>
              <a:rPr lang="ja-JP" altLang="en-US" sz="800" dirty="0" smtClean="0">
                <a:latin typeface="+mn-ea"/>
              </a:rPr>
              <a:t>９時</a:t>
            </a:r>
            <a:endParaRPr lang="en-US" altLang="ja-JP" sz="800" dirty="0">
              <a:latin typeface="+mn-ea"/>
            </a:endParaRPr>
          </a:p>
          <a:p>
            <a:r>
              <a:rPr lang="ja-JP" altLang="en-US" sz="800" dirty="0">
                <a:latin typeface="+mn-ea"/>
              </a:rPr>
              <a:t>浴室　　　　　　　　         午前１０時～午後９時</a:t>
            </a:r>
            <a:endParaRPr lang="en-US" altLang="ja-JP" sz="800" dirty="0">
              <a:latin typeface="+mn-ea"/>
            </a:endParaRPr>
          </a:p>
          <a:p>
            <a:r>
              <a:rPr lang="ja-JP" altLang="en-US" sz="800" dirty="0">
                <a:latin typeface="+mn-ea"/>
              </a:rPr>
              <a:t>大広間・生涯学習室 ・</a:t>
            </a:r>
            <a:endParaRPr lang="en-US" altLang="ja-JP" sz="800" dirty="0">
              <a:latin typeface="+mn-ea"/>
            </a:endParaRPr>
          </a:p>
          <a:p>
            <a:r>
              <a:rPr lang="ja-JP" altLang="en-US" sz="800" dirty="0">
                <a:latin typeface="+mn-ea"/>
              </a:rPr>
              <a:t>研修室・多目的ホール　午前９時～午後</a:t>
            </a:r>
            <a:r>
              <a:rPr lang="en-US" altLang="ja-JP" sz="800" dirty="0">
                <a:latin typeface="+mn-ea"/>
              </a:rPr>
              <a:t>10</a:t>
            </a:r>
            <a:r>
              <a:rPr lang="ja-JP" altLang="en-US" sz="800" dirty="0">
                <a:latin typeface="+mn-ea"/>
              </a:rPr>
              <a:t>時</a:t>
            </a:r>
          </a:p>
        </p:txBody>
      </p:sp>
      <p:pic>
        <p:nvPicPr>
          <p:cNvPr id="52" name="図 5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997" y="8128230"/>
            <a:ext cx="927743" cy="1008891"/>
          </a:xfrm>
          <a:prstGeom prst="rect">
            <a:avLst/>
          </a:prstGeom>
        </p:spPr>
      </p:pic>
      <p:sp>
        <p:nvSpPr>
          <p:cNvPr id="60" name="テキスト ボックス 59"/>
          <p:cNvSpPr txBox="1"/>
          <p:nvPr/>
        </p:nvSpPr>
        <p:spPr>
          <a:xfrm>
            <a:off x="4135522" y="9077342"/>
            <a:ext cx="1020714" cy="208048"/>
          </a:xfrm>
          <a:prstGeom prst="rect">
            <a:avLst/>
          </a:prstGeom>
          <a:noFill/>
        </p:spPr>
        <p:txBody>
          <a:bodyPr wrap="square" lIns="84116" tIns="42058" rIns="84116" bIns="42058" rtlCol="0">
            <a:spAutoFit/>
          </a:bodyPr>
          <a:lstStyle/>
          <a:p>
            <a:pPr algn="ctr"/>
            <a:r>
              <a:rPr lang="ja-JP" altLang="en-US" sz="800" dirty="0"/>
              <a:t>ホームページ</a:t>
            </a:r>
          </a:p>
        </p:txBody>
      </p:sp>
      <p:cxnSp>
        <p:nvCxnSpPr>
          <p:cNvPr id="13" name="直線コネクタ 12"/>
          <p:cNvCxnSpPr/>
          <p:nvPr/>
        </p:nvCxnSpPr>
        <p:spPr>
          <a:xfrm flipV="1">
            <a:off x="6148926" y="9051307"/>
            <a:ext cx="113414" cy="124321"/>
          </a:xfrm>
          <a:prstGeom prst="line">
            <a:avLst/>
          </a:prstGeom>
          <a:ln w="158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/>
          <p:cNvSpPr txBox="1"/>
          <p:nvPr/>
        </p:nvSpPr>
        <p:spPr>
          <a:xfrm>
            <a:off x="5944316" y="8673801"/>
            <a:ext cx="1285343" cy="361936"/>
          </a:xfrm>
          <a:prstGeom prst="rect">
            <a:avLst/>
          </a:prstGeom>
          <a:noFill/>
        </p:spPr>
        <p:txBody>
          <a:bodyPr wrap="square" lIns="84116" tIns="42058" rIns="84116" bIns="42058" rtlCol="0">
            <a:spAutoFit/>
          </a:bodyPr>
          <a:lstStyle/>
          <a:p>
            <a:r>
              <a:rPr lang="ja-JP" altLang="en-US" sz="900" dirty="0"/>
              <a:t>飯塚市穂波福祉</a:t>
            </a:r>
            <a:endParaRPr lang="en-US" altLang="ja-JP" sz="900" dirty="0"/>
          </a:p>
          <a:p>
            <a:r>
              <a:rPr lang="ja-JP" altLang="en-US" sz="900" dirty="0"/>
              <a:t>総合センター</a:t>
            </a:r>
          </a:p>
        </p:txBody>
      </p:sp>
      <p:sp>
        <p:nvSpPr>
          <p:cNvPr id="66" name="正方形/長方形 65"/>
          <p:cNvSpPr/>
          <p:nvPr/>
        </p:nvSpPr>
        <p:spPr>
          <a:xfrm>
            <a:off x="186055" y="4316039"/>
            <a:ext cx="2909213" cy="10266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116" tIns="42058" rIns="84116" bIns="42058"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6867099" y="7448632"/>
            <a:ext cx="4571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chemeClr val="bg1"/>
                </a:solidFill>
              </a:rPr>
              <a:t>②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26002" y="2541491"/>
            <a:ext cx="28010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木村直樹　葦ペン作品展　</a:t>
            </a:r>
            <a:r>
              <a:rPr lang="en-US" altLang="ja-JP" sz="14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Ⅰ</a:t>
            </a:r>
          </a:p>
          <a:p>
            <a:r>
              <a:rPr kumimoji="1" lang="ja-JP" altLang="en-US" sz="14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</a:t>
            </a:r>
            <a:r>
              <a:rPr lang="ja-JP" altLang="en-US" sz="1200" dirty="0" smtClean="0">
                <a:latin typeface="+mj-ea"/>
              </a:rPr>
              <a:t>とき：</a:t>
            </a:r>
            <a:r>
              <a:rPr lang="ja-JP" altLang="en-US" sz="1200" dirty="0">
                <a:latin typeface="+mj-ea"/>
              </a:rPr>
              <a:t>８</a:t>
            </a:r>
            <a:r>
              <a:rPr lang="ja-JP" altLang="en-US" sz="1200" dirty="0" smtClean="0">
                <a:latin typeface="+mj-ea"/>
              </a:rPr>
              <a:t>月２５日</a:t>
            </a:r>
            <a:r>
              <a:rPr lang="en-US" altLang="ja-JP" sz="1200" dirty="0" smtClean="0">
                <a:latin typeface="+mj-ea"/>
              </a:rPr>
              <a:t>(</a:t>
            </a:r>
            <a:r>
              <a:rPr lang="ja-JP" altLang="en-US" sz="1200" dirty="0">
                <a:latin typeface="+mj-ea"/>
              </a:rPr>
              <a:t>月</a:t>
            </a:r>
            <a:r>
              <a:rPr lang="en-US" altLang="ja-JP" sz="1200" dirty="0" smtClean="0">
                <a:latin typeface="+mj-ea"/>
              </a:rPr>
              <a:t>)</a:t>
            </a:r>
            <a:r>
              <a:rPr lang="ja-JP" altLang="en-US" sz="1200" dirty="0" smtClean="0">
                <a:latin typeface="+mj-ea"/>
              </a:rPr>
              <a:t>～９月８日（月）</a:t>
            </a:r>
            <a:endParaRPr lang="en-US" altLang="ja-JP" sz="1200" dirty="0">
              <a:latin typeface="+mj-ea"/>
            </a:endParaRPr>
          </a:p>
          <a:p>
            <a:r>
              <a:rPr lang="ja-JP" altLang="en-US" sz="1200" dirty="0" smtClean="0">
                <a:latin typeface="+mj-ea"/>
              </a:rPr>
              <a:t>　　場所</a:t>
            </a:r>
            <a:r>
              <a:rPr lang="ja-JP" altLang="en-US" sz="1200" dirty="0">
                <a:latin typeface="+mj-ea"/>
              </a:rPr>
              <a:t>：</a:t>
            </a:r>
            <a:r>
              <a:rPr lang="ja-JP" altLang="en-US" sz="1200" dirty="0" smtClean="0">
                <a:latin typeface="+mj-ea"/>
              </a:rPr>
              <a:t>エントランスホール</a:t>
            </a:r>
            <a:endParaRPr lang="en-US" altLang="ja-JP" sz="1200" dirty="0" smtClean="0">
              <a:latin typeface="+mj-ea"/>
            </a:endParaRPr>
          </a:p>
          <a:p>
            <a:r>
              <a:rPr lang="ja-JP" altLang="en-US" sz="1200" dirty="0" smtClean="0">
                <a:latin typeface="+mj-ea"/>
              </a:rPr>
              <a:t>　</a:t>
            </a:r>
            <a:r>
              <a:rPr lang="ja-JP" altLang="en-US" sz="14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木村直樹　葦ペン作品展　</a:t>
            </a:r>
            <a:r>
              <a:rPr lang="en-US" altLang="ja-JP" sz="14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Ⅱ</a:t>
            </a:r>
          </a:p>
          <a:p>
            <a:r>
              <a:rPr lang="ja-JP" altLang="en-US" sz="1200" dirty="0" smtClean="0">
                <a:latin typeface="+mj-ea"/>
              </a:rPr>
              <a:t>　とき：９月８日</a:t>
            </a:r>
            <a:r>
              <a:rPr lang="en-US" altLang="ja-JP" sz="1200" dirty="0">
                <a:latin typeface="+mj-ea"/>
              </a:rPr>
              <a:t>(</a:t>
            </a:r>
            <a:r>
              <a:rPr lang="ja-JP" altLang="en-US" sz="1200" dirty="0">
                <a:latin typeface="+mj-ea"/>
              </a:rPr>
              <a:t>月</a:t>
            </a:r>
            <a:r>
              <a:rPr lang="en-US" altLang="ja-JP" sz="1200" dirty="0">
                <a:latin typeface="+mj-ea"/>
              </a:rPr>
              <a:t>)</a:t>
            </a:r>
            <a:r>
              <a:rPr lang="ja-JP" altLang="en-US" sz="1200" dirty="0">
                <a:latin typeface="+mj-ea"/>
              </a:rPr>
              <a:t>～</a:t>
            </a:r>
            <a:r>
              <a:rPr lang="ja-JP" altLang="en-US" sz="1200" dirty="0" smtClean="0">
                <a:latin typeface="+mj-ea"/>
              </a:rPr>
              <a:t>９月２２日（月）</a:t>
            </a:r>
            <a:endParaRPr lang="en-US" altLang="ja-JP" sz="1200" dirty="0">
              <a:latin typeface="+mj-ea"/>
            </a:endParaRPr>
          </a:p>
          <a:p>
            <a:r>
              <a:rPr lang="ja-JP" altLang="en-US" sz="12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</a:t>
            </a:r>
            <a:r>
              <a:rPr lang="ja-JP" altLang="en-US" sz="12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</a:t>
            </a:r>
            <a:r>
              <a:rPr lang="ja-JP" altLang="en-US" sz="1200" dirty="0" smtClean="0">
                <a:latin typeface="+mj-ea"/>
              </a:rPr>
              <a:t>場所</a:t>
            </a:r>
            <a:r>
              <a:rPr lang="ja-JP" altLang="en-US" sz="1200" dirty="0">
                <a:latin typeface="+mj-ea"/>
              </a:rPr>
              <a:t>：エントランスホール</a:t>
            </a:r>
            <a:endParaRPr lang="en-US" altLang="ja-JP" sz="1200" dirty="0">
              <a:latin typeface="+mj-ea"/>
            </a:endParaRPr>
          </a:p>
          <a:p>
            <a:endParaRPr lang="en-US" altLang="ja-JP" sz="1200" dirty="0" smtClean="0">
              <a:latin typeface="+mj-ea"/>
            </a:endParaRPr>
          </a:p>
        </p:txBody>
      </p:sp>
      <p:sp>
        <p:nvSpPr>
          <p:cNvPr id="16" name="フローチャート : 結合子 15"/>
          <p:cNvSpPr/>
          <p:nvPr/>
        </p:nvSpPr>
        <p:spPr>
          <a:xfrm>
            <a:off x="128538" y="2582020"/>
            <a:ext cx="382550" cy="419793"/>
          </a:xfrm>
          <a:prstGeom prst="flowChartConnector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/>
              <a:t>展</a:t>
            </a:r>
            <a:endParaRPr kumimoji="1" lang="ja-JP" altLang="en-US" sz="20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23382" y="3980834"/>
            <a:ext cx="261969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ja-JP" sz="1200" dirty="0" smtClean="0">
              <a:latin typeface="+mj-ea"/>
              <a:ea typeface="+mj-ea"/>
            </a:endParaRPr>
          </a:p>
          <a:p>
            <a:endParaRPr lang="en-US" altLang="ja-JP" sz="1400" dirty="0" smtClean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r>
              <a:rPr lang="ja-JP" altLang="en-US" sz="14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</a:t>
            </a:r>
            <a:r>
              <a:rPr lang="ja-JP" altLang="en-US" sz="14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　　</a:t>
            </a:r>
            <a:endParaRPr lang="en-US" altLang="ja-JP" sz="1400" dirty="0" smtClean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r>
              <a:rPr lang="ja-JP" altLang="en-US" sz="1100" dirty="0" smtClean="0">
                <a:latin typeface="+mn-ea"/>
              </a:rPr>
              <a:t>　　</a:t>
            </a:r>
            <a:endParaRPr lang="en-US" altLang="ja-JP" sz="1100" dirty="0" smtClean="0">
              <a:latin typeface="+mn-ea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384426" y="2263279"/>
            <a:ext cx="352839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6" name="正方形/長方形 25"/>
          <p:cNvSpPr/>
          <p:nvPr/>
        </p:nvSpPr>
        <p:spPr>
          <a:xfrm>
            <a:off x="350812" y="1020877"/>
            <a:ext cx="57259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4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</a:rPr>
              <a:t>９</a:t>
            </a:r>
            <a:endParaRPr lang="ja-JP" altLang="en-US" sz="4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>
                  <a:lumMod val="50000"/>
                  <a:lumOff val="50000"/>
                </a:schemeClr>
              </a:solidFill>
              <a:effectLst/>
            </a:endParaRPr>
          </a:p>
        </p:txBody>
      </p:sp>
      <p:sp>
        <p:nvSpPr>
          <p:cNvPr id="46" name="円/楕円 45"/>
          <p:cNvSpPr/>
          <p:nvPr/>
        </p:nvSpPr>
        <p:spPr>
          <a:xfrm>
            <a:off x="102846" y="5760713"/>
            <a:ext cx="433934" cy="43410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116" tIns="42058" rIns="84116" bIns="42058" spcCol="0" rtlCol="0" anchor="ctr"/>
          <a:lstStyle/>
          <a:p>
            <a:pPr algn="ctr"/>
            <a:r>
              <a:rPr lang="ja-JP" altLang="en-US" sz="2000" dirty="0"/>
              <a:t>湯</a:t>
            </a:r>
            <a:endParaRPr kumimoji="1" lang="ja-JP" altLang="en-US" sz="2000" dirty="0"/>
          </a:p>
        </p:txBody>
      </p:sp>
      <p:cxnSp>
        <p:nvCxnSpPr>
          <p:cNvPr id="62" name="直線コネクタ 61"/>
          <p:cNvCxnSpPr/>
          <p:nvPr/>
        </p:nvCxnSpPr>
        <p:spPr>
          <a:xfrm>
            <a:off x="100562" y="8028806"/>
            <a:ext cx="7104266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図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62" y="3905391"/>
            <a:ext cx="2637498" cy="1672223"/>
          </a:xfrm>
          <a:prstGeom prst="rect">
            <a:avLst/>
          </a:prstGeom>
        </p:spPr>
      </p:pic>
      <p:sp>
        <p:nvSpPr>
          <p:cNvPr id="10" name="正方形/長方形 9"/>
          <p:cNvSpPr/>
          <p:nvPr/>
        </p:nvSpPr>
        <p:spPr>
          <a:xfrm>
            <a:off x="1099729" y="3915929"/>
            <a:ext cx="147508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000" b="1" i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開催予告！</a:t>
            </a:r>
            <a:endParaRPr lang="ja-JP" altLang="en-US" sz="2000" b="1" i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0" name="フローチャート : 結合子 15"/>
          <p:cNvSpPr/>
          <p:nvPr/>
        </p:nvSpPr>
        <p:spPr>
          <a:xfrm>
            <a:off x="120477" y="3403375"/>
            <a:ext cx="382550" cy="419793"/>
          </a:xfrm>
          <a:prstGeom prst="flowChartConnector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/>
              <a:t>展</a:t>
            </a:r>
            <a:endParaRPr kumimoji="1" lang="ja-JP" altLang="en-US" sz="2000" dirty="0"/>
          </a:p>
        </p:txBody>
      </p:sp>
      <p:sp>
        <p:nvSpPr>
          <p:cNvPr id="15" name="正方形/長方形 14"/>
          <p:cNvSpPr/>
          <p:nvPr/>
        </p:nvSpPr>
        <p:spPr>
          <a:xfrm>
            <a:off x="395154" y="4174639"/>
            <a:ext cx="259106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2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HGP行書体" panose="03000600000000000000" pitchFamily="66" charset="-128"/>
                <a:ea typeface="HGP行書体" panose="03000600000000000000" pitchFamily="66" charset="-128"/>
              </a:rPr>
              <a:t>山</a:t>
            </a:r>
            <a:r>
              <a:rPr lang="ja-JP" altLang="en-US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HGP行書体" panose="03000600000000000000" pitchFamily="66" charset="-128"/>
                <a:ea typeface="HGP行書体" panose="03000600000000000000" pitchFamily="66" charset="-128"/>
              </a:rPr>
              <a:t>野草の会「風</a:t>
            </a:r>
            <a:r>
              <a:rPr lang="ja-JP" altLang="en-US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」</a:t>
            </a:r>
            <a:r>
              <a:rPr lang="ja-JP" altLang="en-US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HGP行書体" panose="03000600000000000000" pitchFamily="66" charset="-128"/>
                <a:ea typeface="HGP行書体" panose="03000600000000000000" pitchFamily="66" charset="-128"/>
              </a:rPr>
              <a:t>展示会</a:t>
            </a:r>
            <a:endParaRPr lang="ja-JP" altLang="en-US" sz="28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HGP行書体" panose="03000600000000000000" pitchFamily="66" charset="-128"/>
              <a:ea typeface="HGP行書体" panose="03000600000000000000" pitchFamily="66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797654" y="5002612"/>
            <a:ext cx="178606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2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HGP行書体" panose="03000600000000000000" pitchFamily="66" charset="-128"/>
                <a:ea typeface="HGP行書体" panose="03000600000000000000" pitchFamily="66" charset="-128"/>
              </a:rPr>
              <a:t>10</a:t>
            </a:r>
            <a:r>
              <a:rPr lang="en-US" altLang="ja-JP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HGP行書体" panose="03000600000000000000" pitchFamily="66" charset="-128"/>
                <a:ea typeface="HGP行書体" panose="03000600000000000000" pitchFamily="66" charset="-128"/>
              </a:rPr>
              <a:t>/22</a:t>
            </a:r>
            <a:r>
              <a:rPr lang="ja-JP" altLang="en-US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HGP行書体" panose="03000600000000000000" pitchFamily="66" charset="-128"/>
                <a:ea typeface="HGP行書体" panose="03000600000000000000" pitchFamily="66" charset="-128"/>
              </a:rPr>
              <a:t>～</a:t>
            </a:r>
            <a:r>
              <a:rPr lang="en-US" altLang="ja-JP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HGP行書体" panose="03000600000000000000" pitchFamily="66" charset="-128"/>
                <a:ea typeface="HGP行書体" panose="03000600000000000000" pitchFamily="66" charset="-128"/>
              </a:rPr>
              <a:t>27</a:t>
            </a:r>
            <a:endParaRPr lang="ja-JP" altLang="en-US" sz="28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HGP行書体" panose="03000600000000000000" pitchFamily="66" charset="-128"/>
              <a:ea typeface="HGP行書体" panose="03000600000000000000" pitchFamily="66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98" y="5887976"/>
            <a:ext cx="2564270" cy="1989159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813146" y="6185135"/>
            <a:ext cx="18261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3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Ｃ＆Ｇ Pブーケ" panose="02000600000000000000" pitchFamily="2" charset="-128"/>
                <a:ea typeface="Ｃ＆Ｇ Pブーケ" panose="02000600000000000000" pitchFamily="2" charset="-128"/>
              </a:rPr>
              <a:t>檸檬香湯</a:t>
            </a:r>
            <a:endParaRPr lang="ja-JP" altLang="en-US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Ｃ＆Ｇ Pブーケ" panose="02000600000000000000" pitchFamily="2" charset="-128"/>
              <a:ea typeface="Ｃ＆Ｇ Pブーケ" panose="02000600000000000000" pitchFamily="2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712959" y="6847724"/>
            <a:ext cx="202651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Ｃ＆Ｇ Pブーケ" panose="02000600000000000000" pitchFamily="2" charset="-128"/>
                <a:ea typeface="Ｃ＆Ｇ Pブーケ" panose="02000600000000000000" pitchFamily="2" charset="-128"/>
              </a:rPr>
              <a:t>9</a:t>
            </a:r>
            <a:r>
              <a:rPr lang="ja-JP" alt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Ｃ＆Ｇ Pブーケ" panose="02000600000000000000" pitchFamily="2" charset="-128"/>
                <a:ea typeface="Ｃ＆Ｇ Pブーケ" panose="02000600000000000000" pitchFamily="2" charset="-128"/>
              </a:rPr>
              <a:t>月</a:t>
            </a:r>
            <a:r>
              <a:rPr lang="en-US" altLang="ja-JP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Ｃ＆Ｇ Pブーケ" panose="02000600000000000000" pitchFamily="2" charset="-128"/>
                <a:ea typeface="Ｃ＆Ｇ Pブーケ" panose="02000600000000000000" pitchFamily="2" charset="-128"/>
              </a:rPr>
              <a:t>19</a:t>
            </a:r>
            <a:r>
              <a:rPr lang="ja-JP" alt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Ｃ＆Ｇ Pブーケ" panose="02000600000000000000" pitchFamily="2" charset="-128"/>
                <a:ea typeface="Ｃ＆Ｇ Pブーケ" panose="02000600000000000000" pitchFamily="2" charset="-128"/>
              </a:rPr>
              <a:t>日（金）</a:t>
            </a:r>
            <a:endParaRPr lang="ja-JP" altLang="en-US" sz="2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17597" y="5312054"/>
            <a:ext cx="3052183" cy="2077133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612" y="2848001"/>
            <a:ext cx="2300457" cy="1851774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274" y="2903757"/>
            <a:ext cx="1562825" cy="1178275"/>
          </a:xfrm>
          <a:prstGeom prst="rect">
            <a:avLst/>
          </a:prstGeom>
        </p:spPr>
      </p:pic>
      <p:pic>
        <p:nvPicPr>
          <p:cNvPr id="23" name="図 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372" y="4137123"/>
            <a:ext cx="1646765" cy="1235074"/>
          </a:xfrm>
          <a:prstGeom prst="rect">
            <a:avLst/>
          </a:prstGeom>
        </p:spPr>
      </p:pic>
      <p:pic>
        <p:nvPicPr>
          <p:cNvPr id="28" name="図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016" y="5497469"/>
            <a:ext cx="1829290" cy="1287954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078" y="6844595"/>
            <a:ext cx="1505679" cy="1133554"/>
          </a:xfrm>
          <a:prstGeom prst="rect">
            <a:avLst/>
          </a:prstGeom>
        </p:spPr>
      </p:pic>
      <p:pic>
        <p:nvPicPr>
          <p:cNvPr id="31" name="図 3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562" y="2022333"/>
            <a:ext cx="3704120" cy="682810"/>
          </a:xfrm>
          <a:prstGeom prst="rect">
            <a:avLst/>
          </a:prstGeom>
        </p:spPr>
      </p:pic>
      <p:sp>
        <p:nvSpPr>
          <p:cNvPr id="32" name="正方形/長方形 31"/>
          <p:cNvSpPr/>
          <p:nvPr/>
        </p:nvSpPr>
        <p:spPr>
          <a:xfrm>
            <a:off x="3199210" y="2110663"/>
            <a:ext cx="389882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4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夏休み親子パン</a:t>
            </a:r>
            <a:r>
              <a:rPr lang="ja-JP" altLang="en-US" sz="24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教室　</a:t>
            </a:r>
            <a:r>
              <a:rPr lang="en-US" altLang="ja-JP" sz="24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8/10</a:t>
            </a:r>
            <a:endParaRPr lang="ja-JP" altLang="en-US" sz="24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545" y="252022"/>
            <a:ext cx="1878407" cy="1798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89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4889</TotalTime>
  <Words>64</Words>
  <Application>Microsoft Office PowerPoint</Application>
  <PresentationFormat>ユーザー設定</PresentationFormat>
  <Paragraphs>47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5" baseType="lpstr">
      <vt:lpstr>BIZ UDPゴシック</vt:lpstr>
      <vt:lpstr>Ｃ＆Ｇ Pブーケ</vt:lpstr>
      <vt:lpstr>HGP行書体</vt:lpstr>
      <vt:lpstr>HGP創英ﾌﾟﾚｾﾞﾝｽEB</vt:lpstr>
      <vt:lpstr>HGP創英角ｺﾞｼｯｸUB</vt:lpstr>
      <vt:lpstr>HGP創英角ﾎﾟｯﾌﾟ体</vt:lpstr>
      <vt:lpstr>HG丸ｺﾞｼｯｸM-PRO</vt:lpstr>
      <vt:lpstr>ＭＳ Ｐゴシック</vt:lpstr>
      <vt:lpstr>ＭＳ Ｐ明朝</vt:lpstr>
      <vt:lpstr>メイリオ</vt:lpstr>
      <vt:lpstr>Arial</vt:lpstr>
      <vt:lpstr>Calibri</vt:lpstr>
      <vt:lpstr>Office ​​テーマ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山本　勝也</dc:creator>
  <cp:lastModifiedBy>穂波福祉センター1</cp:lastModifiedBy>
  <cp:revision>711</cp:revision>
  <cp:lastPrinted>2025-08-29T23:44:21Z</cp:lastPrinted>
  <dcterms:created xsi:type="dcterms:W3CDTF">2016-04-30T00:52:33Z</dcterms:created>
  <dcterms:modified xsi:type="dcterms:W3CDTF">2025-08-30T06:22:56Z</dcterms:modified>
</cp:coreProperties>
</file>